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324" r:id="rId3"/>
    <p:sldId id="326" r:id="rId4"/>
    <p:sldId id="327" r:id="rId5"/>
    <p:sldId id="2725" r:id="rId6"/>
    <p:sldId id="2724" r:id="rId7"/>
    <p:sldId id="2726" r:id="rId8"/>
    <p:sldId id="339" r:id="rId9"/>
    <p:sldId id="366" r:id="rId10"/>
    <p:sldId id="2727" r:id="rId11"/>
    <p:sldId id="2728" r:id="rId12"/>
    <p:sldId id="2729" r:id="rId13"/>
    <p:sldId id="2730" r:id="rId14"/>
    <p:sldId id="2731" r:id="rId15"/>
    <p:sldId id="2732" r:id="rId16"/>
    <p:sldId id="1518" r:id="rId17"/>
    <p:sldId id="2734" r:id="rId18"/>
    <p:sldId id="2735" r:id="rId19"/>
    <p:sldId id="2736" r:id="rId20"/>
    <p:sldId id="2737" r:id="rId21"/>
    <p:sldId id="2738" r:id="rId22"/>
    <p:sldId id="2739" r:id="rId23"/>
    <p:sldId id="2740" r:id="rId24"/>
    <p:sldId id="2741" r:id="rId25"/>
    <p:sldId id="2742" r:id="rId26"/>
    <p:sldId id="2743" r:id="rId27"/>
    <p:sldId id="2744" r:id="rId28"/>
    <p:sldId id="2750" r:id="rId29"/>
    <p:sldId id="2749" r:id="rId30"/>
    <p:sldId id="2723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C62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ownloads\Caseload%202024_Summary_District%20wise%20graph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3151704271760836"/>
          <c:y val="8.699690459656334E-2"/>
          <c:w val="0.84162995603181512"/>
          <c:h val="0.88485634816270431"/>
        </c:manualLayout>
      </c:layout>
      <c:barChart>
        <c:barDir val="bar"/>
        <c:grouping val="clustered"/>
        <c:ser>
          <c:idx val="0"/>
          <c:order val="0"/>
          <c:tx>
            <c:strRef>
              <c:f>Sheet1!$B$18</c:f>
              <c:strCache>
                <c:ptCount val="1"/>
                <c:pt idx="0">
                  <c:v>Madesh Caseload 2024 (Pop)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Sheet1!$A$19:$A$26</c:f>
              <c:strCache>
                <c:ptCount val="8"/>
                <c:pt idx="0">
                  <c:v>Bara</c:v>
                </c:pt>
                <c:pt idx="1">
                  <c:v>Parsa</c:v>
                </c:pt>
                <c:pt idx="2">
                  <c:v>Saptari</c:v>
                </c:pt>
                <c:pt idx="3">
                  <c:v>Dhanusa</c:v>
                </c:pt>
                <c:pt idx="4">
                  <c:v>Mahottari</c:v>
                </c:pt>
                <c:pt idx="5">
                  <c:v>Sarlahi</c:v>
                </c:pt>
                <c:pt idx="6">
                  <c:v>Siraha</c:v>
                </c:pt>
                <c:pt idx="7">
                  <c:v>Rautahat</c:v>
                </c:pt>
              </c:strCache>
            </c:strRef>
          </c:cat>
          <c:val>
            <c:numRef>
              <c:f>Sheet1!$B$19:$B$26</c:f>
              <c:numCache>
                <c:formatCode>_(* #,##0_);_(* \(#,##0\);_(* "-"_);_(@_)</c:formatCode>
                <c:ptCount val="8"/>
                <c:pt idx="0">
                  <c:v>1030.66260816417</c:v>
                </c:pt>
                <c:pt idx="1">
                  <c:v>7536.0130037013005</c:v>
                </c:pt>
                <c:pt idx="2">
                  <c:v>17979.893313123979</c:v>
                </c:pt>
                <c:pt idx="3">
                  <c:v>20831.421568156788</c:v>
                </c:pt>
                <c:pt idx="4">
                  <c:v>44040.722565959186</c:v>
                </c:pt>
                <c:pt idx="5">
                  <c:v>93239.017542443209</c:v>
                </c:pt>
                <c:pt idx="6">
                  <c:v>94303.408254027978</c:v>
                </c:pt>
                <c:pt idx="7">
                  <c:v>150442.78640243493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B-413B-97FA-D012DBF11AD6}"/>
            </c:ext>
          </c:extLst>
        </c:ser>
        <c:dLbls>
          <c:showVal val="1"/>
        </c:dLbls>
        <c:gapWidth val="182"/>
        <c:axId val="84927232"/>
        <c:axId val="84928768"/>
      </c:barChart>
      <c:catAx>
        <c:axId val="84927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28768"/>
        <c:crosses val="autoZero"/>
        <c:auto val="1"/>
        <c:lblAlgn val="ctr"/>
        <c:lblOffset val="100"/>
      </c:catAx>
      <c:valAx>
        <c:axId val="84928768"/>
        <c:scaling>
          <c:orientation val="minMax"/>
        </c:scaling>
        <c:delete val="1"/>
        <c:axPos val="b"/>
        <c:numFmt formatCode="_(* #,##0_);_(* \(#,##0\);_(* &quot;-&quot;_);_(@_)" sourceLinked="1"/>
        <c:majorTickMark val="none"/>
        <c:tickLblPos val="nextTo"/>
        <c:crossAx val="849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D97AF6-8653-4F1F-920D-053A6432963E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EF6A4F-5003-4E96-A7A5-38E5E1A1E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2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115BE-D829-414A-8954-74FA805BA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6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136FFA1A-4E22-BDC0-0522-E3E8F4B7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7" y="161925"/>
            <a:ext cx="12200832" cy="6649421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D1C52-891A-E3F1-ED70-54A34D6C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932" y="2067586"/>
            <a:ext cx="10978358" cy="2590139"/>
          </a:xfrm>
        </p:spPr>
        <p:txBody>
          <a:bodyPr anchor="t"/>
          <a:lstStyle>
            <a:lvl1pPr algn="ctr">
              <a:lnSpc>
                <a:spcPct val="100000"/>
              </a:lnSpc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156D77-CA06-B2F4-13E5-6A580DBF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32" y="4790414"/>
            <a:ext cx="10966580" cy="92373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8131A805-44A4-170C-C4DF-D9491B69DA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9" y="296647"/>
            <a:ext cx="1206522" cy="1011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7000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06429-91A3-A665-A03B-C102C895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AF41D8-1E6A-1135-7571-96C79DD3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02361EB2-512B-772A-92AD-46569C81A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61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3118C8-3081-4B23-7CB0-49303E61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7F0149-7EB4-6B67-E61A-A3D93EB0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56970C17-50D6-734E-371F-BECCC1CEB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854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136FFA1A-4E22-BDC0-0522-E3E8F4B7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6" y="213645"/>
            <a:ext cx="12200832" cy="6597701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D1C52-891A-E3F1-ED70-54A34D6C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932" y="1912874"/>
            <a:ext cx="10978358" cy="2744851"/>
          </a:xfrm>
        </p:spPr>
        <p:txBody>
          <a:bodyPr anchor="t"/>
          <a:lstStyle>
            <a:lvl1pPr algn="ctr">
              <a:lnSpc>
                <a:spcPct val="100000"/>
              </a:lnSpc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156D77-CA06-B2F4-13E5-6A580DBF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32" y="4790414"/>
            <a:ext cx="10966580" cy="92373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E5C13F-2586-A0FE-3D27-D5ECB9F8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/>
          <a:lstStyle>
            <a:lvl1pPr algn="ctr">
              <a:lnSpc>
                <a:spcPct val="250000"/>
              </a:lnSpc>
              <a:defRPr sz="800" b="1">
                <a:solidFill>
                  <a:schemeClr val="bg1"/>
                </a:solidFill>
                <a:latin typeface="Fontasy Himali" panose="04020500000000000000" pitchFamily="82" charset="0"/>
              </a:defRPr>
            </a:lvl1pPr>
          </a:lstStyle>
          <a:p>
            <a:fld id="{550CB47A-BC75-4339-BF68-F26389D5B6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8131A805-44A4-170C-C4DF-D9491B69D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25" y="306084"/>
            <a:ext cx="903194" cy="757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35722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4DA185-35CA-68EF-FD72-33B0D333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9607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26224-BF42-BBE5-65C2-BBCB9238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1384419"/>
            <a:ext cx="10966580" cy="479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A1D1955-E34F-C421-7CAC-FD775ECE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anchor="ctr"/>
          <a:lstStyle>
            <a:lvl1pPr algn="ctr">
              <a:lnSpc>
                <a:spcPct val="250000"/>
              </a:lnSpc>
              <a:defRPr lang="en-US" sz="800" b="1" kern="1200" smtClean="0">
                <a:solidFill>
                  <a:schemeClr val="bg1"/>
                </a:solidFill>
                <a:latin typeface="Fontasy Himali" panose="04020500000000000000" pitchFamily="82" charset="0"/>
                <a:ea typeface="+mn-ea"/>
                <a:cs typeface="+mn-cs"/>
              </a:defRPr>
            </a:lvl1pPr>
          </a:lstStyle>
          <a:p>
            <a:fld id="{550CB47A-BC75-4339-BF68-F26389D5B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056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FE0D5899-57CE-0055-CEE9-ACAC3D05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7" y="180975"/>
            <a:ext cx="12200832" cy="6630371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D1912-EF73-0108-A119-252D094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1094418"/>
            <a:ext cx="1096658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274C7A-BB05-DAD3-ADC5-4E8C6970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10" y="3974143"/>
            <a:ext cx="10966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D4C7A37-8906-DF53-4CB3-36346AA8C68A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3504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90C1E-032E-8AFB-7CA6-496B3368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22783-5015-C0C4-0FA0-19A2721F7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10" y="1825625"/>
            <a:ext cx="54070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474CB9-0E2E-C65D-C0FC-E763D7CD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70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13A15AF-89DA-C38A-4573-8F2F3512F48E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1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E5F3E-CE91-229C-773E-77191D10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235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CB2C01-7933-60D7-4668-1F6F7287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10" y="1681163"/>
            <a:ext cx="53848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3500FE-0FA4-00E2-A539-DBEBEE0D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10" y="2505075"/>
            <a:ext cx="53848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63E512-10C8-13C1-68E5-1132C0641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070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E7BA8C-EF91-3D4D-B27A-3AE45DEF6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070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46DB8F8-60A7-95A6-D3B6-F97295257699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3002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738F2-42E5-DD51-C123-FBBEB193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6A6C535B-7691-77D2-E5E0-173AD96CBB1B}"/>
              </a:ext>
            </a:extLst>
          </p:cNvPr>
          <p:cNvSpPr txBox="1">
            <a:spLocks/>
          </p:cNvSpPr>
          <p:nvPr/>
        </p:nvSpPr>
        <p:spPr>
          <a:xfrm>
            <a:off x="11124148" y="6412991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90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EF90C5F-B61F-06BC-8BEE-4BA7BF4A9FD5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  <a:cs typeface="Kalimati" panose="00000400000000000000" pitchFamily="2"/>
              </a:rPr>
              <a:pPr>
                <a:lnSpc>
                  <a:spcPct val="250000"/>
                </a:lnSpc>
              </a:pPr>
              <a:t>‹#›</a:t>
            </a:fld>
            <a:endParaRPr lang="en-US" dirty="0">
              <a:latin typeface="Fontasy Himali" panose="04020500000000000000" pitchFamily="8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51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5B3B09-278F-161A-F1D3-334DAEE7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457200"/>
            <a:ext cx="41593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E25FD8-64DB-5500-9ED1-5795B107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396102" cy="57245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8608C4-72A0-9000-E9D2-C875A562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10" y="2057399"/>
            <a:ext cx="4159315" cy="4124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2E21871-BD72-4972-567F-A291CE5598F6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9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4DA185-35CA-68EF-FD72-33B0D333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1298902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26224-BF42-BBE5-65C2-BBCB9238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1825625"/>
            <a:ext cx="109665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844311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E1ADC-8B56-F3D9-9AE0-B04CB758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457200"/>
            <a:ext cx="41593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7D3754-93C2-1BB5-02FA-2E9E2F857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6102" cy="57245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BE229A-3AC8-700D-E2E3-209006500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10" y="2057399"/>
            <a:ext cx="4159315" cy="4124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7B78915-4E9A-0994-667D-19711242B387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6335D883-8425-C154-8710-C33816388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45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06429-91A3-A665-A03B-C102C895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AF41D8-1E6A-1135-7571-96C79DD3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83C9474-5DE2-BEDF-7282-ECB0DA7CFA7E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  <a:cs typeface="Kalimati" panose="00000400000000000000" pitchFamily="2"/>
              </a:rPr>
              <a:pPr>
                <a:lnSpc>
                  <a:spcPct val="250000"/>
                </a:lnSpc>
              </a:pPr>
              <a:t>‹#›</a:t>
            </a:fld>
            <a:endParaRPr lang="en-US" sz="800" dirty="0">
              <a:latin typeface="Fontasy Himali" panose="04020500000000000000" pitchFamily="8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18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3118C8-3081-4B23-7CB0-49303E61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7F0149-7EB4-6B67-E61A-A3D93EB0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3226E70-B261-F8C3-D85B-961143945725}"/>
              </a:ext>
            </a:extLst>
          </p:cNvPr>
          <p:cNvSpPr txBox="1">
            <a:spLocks/>
          </p:cNvSpPr>
          <p:nvPr/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fld id="{ACFD45FF-5EE5-4400-83CD-1BE7BC065BE4}" type="slidenum">
              <a:rPr lang="en-US" sz="800" smtClean="0">
                <a:latin typeface="Fontasy Himali" panose="04020500000000000000" pitchFamily="82" charset="0"/>
              </a:rPr>
              <a:pPr>
                <a:lnSpc>
                  <a:spcPct val="250000"/>
                </a:lnSpc>
              </a:pPr>
              <a:t>‹#›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2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FE0D5899-57CE-0055-CEE9-ACAC3D05E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7" y="180975"/>
            <a:ext cx="12200832" cy="6630371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D1912-EF73-0108-A119-252D094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1094418"/>
            <a:ext cx="1096658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274C7A-BB05-DAD3-ADC5-4E8C6970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10" y="3974143"/>
            <a:ext cx="10966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715A7019-D071-F3CF-1064-A70AD60C96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07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90C1E-032E-8AFB-7CA6-496B3368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22783-5015-C0C4-0FA0-19A2721F7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10" y="1825625"/>
            <a:ext cx="540709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474CB9-0E2E-C65D-C0FC-E763D7CD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70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25551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E5F3E-CE91-229C-773E-77191D10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235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CB2C01-7933-60D7-4668-1F6F7287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10" y="1681163"/>
            <a:ext cx="53848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3500FE-0FA4-00E2-A539-DBEBEE0D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10" y="2505075"/>
            <a:ext cx="538486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63E512-10C8-13C1-68E5-1132C0641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070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E7BA8C-EF91-3D4D-B27A-3AE45DEF6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070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743930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738F2-42E5-DD51-C123-FBBEB193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7368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7635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5B3B09-278F-161A-F1D3-334DAEE7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457200"/>
            <a:ext cx="41593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E25FD8-64DB-5500-9ED1-5795B107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396102" cy="57245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8608C4-72A0-9000-E9D2-C875A562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10" y="2057399"/>
            <a:ext cx="4159315" cy="4124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02A6C3E-5CEF-8839-04BE-3EF88BFE0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E1ADC-8B56-F3D9-9AE0-B04CB758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457200"/>
            <a:ext cx="41593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7D3754-93C2-1BB5-02FA-2E9E2F857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6102" cy="57245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BE229A-3AC8-700D-E2E3-209006500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10" y="2057399"/>
            <a:ext cx="4159315" cy="4124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6335D883-8425-C154-8710-C33816388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254214"/>
            <a:ext cx="419100" cy="35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65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4FDB2B-73EF-C8D2-5230-96C08987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871EE4-8CC6-E8F6-98F8-1DC7D842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09" y="1825625"/>
            <a:ext cx="10966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233E11-D7CE-DB55-AA4F-DCF1A56FBE1E}"/>
              </a:ext>
            </a:extLst>
          </p:cNvPr>
          <p:cNvSpPr/>
          <p:nvPr userDrawn="1"/>
        </p:nvSpPr>
        <p:spPr>
          <a:xfrm>
            <a:off x="-5890" y="6812280"/>
            <a:ext cx="12197889" cy="45720"/>
          </a:xfrm>
          <a:prstGeom prst="rect">
            <a:avLst/>
          </a:prstGeom>
          <a:solidFill>
            <a:srgbClr val="2C6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2379AF-F688-133D-A2F1-81E2F78AC3BE}"/>
              </a:ext>
            </a:extLst>
          </p:cNvPr>
          <p:cNvSpPr/>
          <p:nvPr userDrawn="1"/>
        </p:nvSpPr>
        <p:spPr>
          <a:xfrm>
            <a:off x="-8834" y="-22861"/>
            <a:ext cx="12197889" cy="1908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6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4FDB2B-73EF-C8D2-5230-96C08987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0" y="365125"/>
            <a:ext cx="1096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871EE4-8CC6-E8F6-98F8-1DC7D842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09" y="1825625"/>
            <a:ext cx="10966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233E11-D7CE-DB55-AA4F-DCF1A56FBE1E}"/>
              </a:ext>
            </a:extLst>
          </p:cNvPr>
          <p:cNvSpPr/>
          <p:nvPr/>
        </p:nvSpPr>
        <p:spPr>
          <a:xfrm>
            <a:off x="-5890" y="6812280"/>
            <a:ext cx="12197889" cy="45720"/>
          </a:xfrm>
          <a:prstGeom prst="rect">
            <a:avLst/>
          </a:prstGeom>
          <a:solidFill>
            <a:srgbClr val="2C6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2379AF-F688-133D-A2F1-81E2F78AC3BE}"/>
              </a:ext>
            </a:extLst>
          </p:cNvPr>
          <p:cNvSpPr/>
          <p:nvPr/>
        </p:nvSpPr>
        <p:spPr>
          <a:xfrm>
            <a:off x="-8834" y="-22861"/>
            <a:ext cx="12200834" cy="253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5613B45-64DC-B5D9-1AB0-58BC72CE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889" y="2303905"/>
            <a:ext cx="10295184" cy="37249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5300" b="1" dirty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मनसुन पूर्वतयारी तथा प्रतिकार्य </a:t>
            </a:r>
            <a:r>
              <a:rPr lang="ne-NP" sz="4000" b="1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/>
            </a:r>
            <a:br>
              <a:rPr lang="ne-NP" sz="4000" b="1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</a:br>
            <a:r>
              <a:rPr lang="ne-NP" sz="3100" b="1" dirty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योजना </a:t>
            </a:r>
            <a:r>
              <a:rPr lang="ne-NP" sz="3100" b="1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२०८१</a:t>
            </a:r>
            <a:r>
              <a:rPr lang="ne-NP" sz="3600" b="1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/>
            </a:r>
            <a:br>
              <a:rPr lang="ne-NP" sz="3600" b="1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</a:br>
            <a:r>
              <a:rPr lang="ne-NP" sz="2200" b="1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प्रस्तुतकर्ता</a:t>
            </a:r>
            <a:br>
              <a:rPr lang="ne-NP" sz="2200" b="1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</a:br>
            <a:r>
              <a:rPr lang="ne-NP" sz="2200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संदिप कुमार सिंह</a:t>
            </a:r>
            <a:br>
              <a:rPr lang="ne-NP" sz="2200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</a:br>
            <a:r>
              <a:rPr lang="ne-NP" sz="2200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कानुन अधिकृत</a:t>
            </a:r>
            <a:br>
              <a:rPr lang="ne-NP" sz="2200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</a:br>
            <a:r>
              <a:rPr lang="ne-NP" sz="2200" dirty="0" smtClean="0">
                <a:solidFill>
                  <a:srgbClr val="2C622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								</a:t>
            </a:r>
            <a:r>
              <a:rPr lang="ne-NP" sz="1800" dirty="0" smtClean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०४ </a:t>
            </a:r>
            <a:r>
              <a:rPr lang="ne-NP" sz="1800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असार </a:t>
            </a:r>
            <a:r>
              <a:rPr lang="ne-NP" sz="1800" b="1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Kalimati" panose="00000400000000000000" pitchFamily="2"/>
              </a:rPr>
              <a:t>२०८१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79BD27-1D1F-87AE-84DC-96B355759734}"/>
              </a:ext>
            </a:extLst>
          </p:cNvPr>
          <p:cNvSpPr txBox="1"/>
          <p:nvPr/>
        </p:nvSpPr>
        <p:spPr>
          <a:xfrm>
            <a:off x="2962382" y="1304818"/>
            <a:ext cx="626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dirty="0">
                <a:solidFill>
                  <a:srgbClr val="FF0000"/>
                </a:solidFill>
                <a:cs typeface="Kalimati" panose="00000400000000000000" pitchFamily="2"/>
              </a:rPr>
              <a:t>मधेश प्रदेश सरकार</a:t>
            </a:r>
          </a:p>
          <a:p>
            <a:pPr algn="ctr"/>
            <a:r>
              <a:rPr lang="ne-NP" dirty="0">
                <a:solidFill>
                  <a:srgbClr val="FF0000"/>
                </a:solidFill>
                <a:cs typeface="Kalimati" panose="00000400000000000000" pitchFamily="2"/>
              </a:rPr>
              <a:t>गृह, सञ्चार तथा कानुन मन्त्रालय</a:t>
            </a:r>
          </a:p>
          <a:p>
            <a:pPr algn="ctr"/>
            <a:r>
              <a:rPr lang="ne-NP" dirty="0">
                <a:solidFill>
                  <a:srgbClr val="FF0000"/>
                </a:solidFill>
                <a:cs typeface="Kalimati" panose="00000400000000000000" pitchFamily="2"/>
              </a:rPr>
              <a:t>मधेश प्रदेश, जनकपुरधाम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7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77244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मनसुनजन्य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प्रकोपहरु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चट्याङ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विगत १० वर्षमा २०७१ देखि </a:t>
            </a:r>
            <a:r>
              <a:rPr lang="ne-NP" sz="1800" dirty="0" smtClean="0"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२०८० तथ्यांक अनुसार १९० वटा चटयाङका घटनाहरूमा परि ११९ जना मानिसको मृत्यु, १३३ जना घाइते भएका थिए । (स्रोतः विपद पोर्टल</a:t>
            </a:r>
            <a:r>
              <a:rPr lang="ne-NP" sz="1800" dirty="0" smtClean="0"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)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CF3ED6-9F64-4C5B-B774-38B35ECF30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2" y="2235200"/>
            <a:ext cx="11322114" cy="4043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75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77244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मनसुनजन्य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प्रकोपहरु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सर्पदंश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विगत १० वर्षमा २०७१ देखि २०८० भएका सर्पदंशका घटना</a:t>
            </a:r>
            <a:r>
              <a:rPr lang="en-US" sz="1800" dirty="0"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(स्रोतः विपद पोर्टल)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EE7936-793A-45B0-BE90-6001E97B7B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9" y="2053589"/>
            <a:ext cx="10966580" cy="4225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674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77244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मनसुनजन्य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प्रकोपहरु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सर्पदंश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विगत १० वर्षमा २०७१ देखि २०८० भएका सर्पदंशका घटना</a:t>
            </a:r>
            <a:r>
              <a:rPr lang="en-US" sz="1800" dirty="0"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(स्रोतः विपद पोर्टल)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EE7936-793A-45B0-BE90-6001E97B7B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9" y="2053589"/>
            <a:ext cx="10966580" cy="4225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47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ट्रिगर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संयन्त्र</a:t>
            </a:r>
            <a: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545023" cy="534352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जल तथा मौसम विज्ञान विभागको ३ दिने मौसम पूर्वानुमान तथा जल सतह मापन केन्द्र आधारमा ट्रिगर संयन्त्र सकृय हुन्छ ।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F84391D1-91EB-49CE-9B67-860133052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5481795"/>
              </p:ext>
            </p:extLst>
          </p:nvPr>
        </p:nvGraphicFramePr>
        <p:xfrm>
          <a:off x="434942" y="1878176"/>
          <a:ext cx="11322116" cy="267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529">
                  <a:extLst>
                    <a:ext uri="{9D8B030D-6E8A-4147-A177-3AD203B41FA5}">
                      <a16:colId xmlns="" xmlns:a16="http://schemas.microsoft.com/office/drawing/2014/main" val="2810283875"/>
                    </a:ext>
                  </a:extLst>
                </a:gridCol>
                <a:gridCol w="2830529">
                  <a:extLst>
                    <a:ext uri="{9D8B030D-6E8A-4147-A177-3AD203B41FA5}">
                      <a16:colId xmlns="" xmlns:a16="http://schemas.microsoft.com/office/drawing/2014/main" val="3711426464"/>
                    </a:ext>
                  </a:extLst>
                </a:gridCol>
                <a:gridCol w="2830529">
                  <a:extLst>
                    <a:ext uri="{9D8B030D-6E8A-4147-A177-3AD203B41FA5}">
                      <a16:colId xmlns="" xmlns:a16="http://schemas.microsoft.com/office/drawing/2014/main" val="937150888"/>
                    </a:ext>
                  </a:extLst>
                </a:gridCol>
                <a:gridCol w="2830529">
                  <a:extLst>
                    <a:ext uri="{9D8B030D-6E8A-4147-A177-3AD203B41FA5}">
                      <a16:colId xmlns="" xmlns:a16="http://schemas.microsoft.com/office/drawing/2014/main" val="1771817641"/>
                    </a:ext>
                  </a:extLst>
                </a:gridCol>
              </a:tblGrid>
              <a:tr h="666241">
                <a:tc>
                  <a:txBody>
                    <a:bodyPr/>
                    <a:lstStyle/>
                    <a:p>
                      <a:r>
                        <a:rPr lang="ne-NP" dirty="0"/>
                        <a:t>पूर्वानुमान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अति उच्च जोखिम	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	उच्च जोखिम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मध्यम जोखिम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955317"/>
                  </a:ext>
                </a:extLst>
              </a:tr>
              <a:tr h="1969764">
                <a:tc>
                  <a:txBody>
                    <a:bodyPr/>
                    <a:lstStyle/>
                    <a:p>
                      <a:r>
                        <a:rPr lang="ne-NP" dirty="0"/>
                        <a:t>जल तथा मौसम विज्ञान विभागको ३ दिने मौषम तथा बाढि पूर्वानुमान 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नदिहरुको बहाव उल्लेख्य बढने तथा खतरा तह पार गर्नसक्ने पूर्वानुमान । बस्तिमा बाढि पस्न सक्ने उच्च संभावना भएकोले सुरक्षित स्थानमा स्थानान्तरण 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नदिहरुको बहाव उल्लेख्य बढन सक्ने तथा खतरा तह आसपास पुग्नसक्ने पूर्वानुमान । समुदायलाई उच्च सतर्कता अपनाउन आग्रह 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नदिहरुको बहाव उल्लेख्य बढन सक्ने तथा सतर्कता तह आसपास पुग्नसक्ने पूर्वानुमान । सतर्कता अपनाउन आग्रह 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444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287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1" y="577298"/>
            <a:ext cx="10966580" cy="337102"/>
          </a:xfrm>
        </p:spPr>
        <p:txBody>
          <a:bodyPr>
            <a:noAutofit/>
          </a:bodyPr>
          <a:lstStyle/>
          <a:p>
            <a:pPr algn="ctr"/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विषयगत क्षेत्रको नेतृत्वदायी निकायहरु र सह</a:t>
            </a:r>
            <a:r>
              <a:rPr lang="en-US" sz="32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नेतृत्वदायी निकायहरु</a:t>
            </a:r>
            <a: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745849"/>
            <a:ext cx="11545023" cy="708294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जल तथा मौसम विज्ञान विभागको ३ दिने मौसम पूर्वानुमान तथा जल सतह मापन केन्द्र आधारमा ट्रिगर संयन्त्र सकृय हुन्छ ।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1CC8039-3517-4C99-BB22-985681993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5696268"/>
              </p:ext>
            </p:extLst>
          </p:nvPr>
        </p:nvGraphicFramePr>
        <p:xfrm>
          <a:off x="268156" y="1544113"/>
          <a:ext cx="11764818" cy="46495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9983">
                  <a:extLst>
                    <a:ext uri="{9D8B030D-6E8A-4147-A177-3AD203B41FA5}">
                      <a16:colId xmlns="" xmlns:a16="http://schemas.microsoft.com/office/drawing/2014/main" val="909017943"/>
                    </a:ext>
                  </a:extLst>
                </a:gridCol>
                <a:gridCol w="3404337">
                  <a:extLst>
                    <a:ext uri="{9D8B030D-6E8A-4147-A177-3AD203B41FA5}">
                      <a16:colId xmlns="" xmlns:a16="http://schemas.microsoft.com/office/drawing/2014/main" val="3684963694"/>
                    </a:ext>
                  </a:extLst>
                </a:gridCol>
                <a:gridCol w="2393917">
                  <a:extLst>
                    <a:ext uri="{9D8B030D-6E8A-4147-A177-3AD203B41FA5}">
                      <a16:colId xmlns="" xmlns:a16="http://schemas.microsoft.com/office/drawing/2014/main" val="3305541159"/>
                    </a:ext>
                  </a:extLst>
                </a:gridCol>
                <a:gridCol w="3597537">
                  <a:extLst>
                    <a:ext uri="{9D8B030D-6E8A-4147-A177-3AD203B41FA5}">
                      <a16:colId xmlns="" xmlns:a16="http://schemas.microsoft.com/office/drawing/2014/main" val="460852025"/>
                    </a:ext>
                  </a:extLst>
                </a:gridCol>
                <a:gridCol w="1789044">
                  <a:extLst>
                    <a:ext uri="{9D8B030D-6E8A-4147-A177-3AD203B41FA5}">
                      <a16:colId xmlns="" xmlns:a16="http://schemas.microsoft.com/office/drawing/2014/main" val="506779341"/>
                    </a:ext>
                  </a:extLst>
                </a:gridCol>
              </a:tblGrid>
              <a:tr h="427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क्र.स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विषयगत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क्षेत्र</a:t>
                      </a:r>
                      <a:r>
                        <a:rPr lang="en-US" sz="1800" dirty="0">
                          <a:effectLst/>
                        </a:rPr>
                        <a:t> (Clusters)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नेतृत्व गर्ने </a:t>
                      </a:r>
                      <a:r>
                        <a:rPr lang="hi-IN" sz="1800">
                          <a:effectLst/>
                        </a:rPr>
                        <a:t>निकाय (</a:t>
                      </a:r>
                      <a:r>
                        <a:rPr lang="en-US" sz="1800">
                          <a:effectLst/>
                        </a:rPr>
                        <a:t>प्रदेश मन्त्रालय )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(Clusters Lead)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सह</a:t>
                      </a:r>
                      <a:r>
                        <a:rPr lang="en-US" sz="1800">
                          <a:effectLst/>
                        </a:rPr>
                        <a:t>-</a:t>
                      </a:r>
                      <a:r>
                        <a:rPr lang="hi-IN" sz="1800">
                          <a:effectLst/>
                        </a:rPr>
                        <a:t>नेतृत्व गर्ने </a:t>
                      </a:r>
                      <a:r>
                        <a:rPr lang="en-US" sz="1800">
                          <a:effectLst/>
                        </a:rPr>
                        <a:t>निकाय </a:t>
                      </a:r>
                      <a:r>
                        <a:rPr lang="hi-IN" sz="1800">
                          <a:effectLst/>
                        </a:rPr>
                        <a:t>तथा संघसंस्थाहरु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(Clusters Co-Lead)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सदस्य निकाय </a:t>
                      </a:r>
                      <a:r>
                        <a:rPr lang="hi-IN" sz="1800">
                          <a:effectLst/>
                        </a:rPr>
                        <a:t>तथा संघ</a:t>
                      </a:r>
                      <a:r>
                        <a:rPr lang="en-US" sz="1800">
                          <a:effectLst/>
                        </a:rPr>
                        <a:t>संस्थाहरु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 Members)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2082087179"/>
                  </a:ext>
                </a:extLst>
              </a:tr>
              <a:tr h="519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१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खोज</a:t>
                      </a:r>
                      <a:r>
                        <a:rPr lang="ne-NP" sz="1800" dirty="0">
                          <a:effectLst/>
                        </a:rPr>
                        <a:t> तथा </a:t>
                      </a:r>
                      <a:r>
                        <a:rPr lang="hi-IN" sz="1800" dirty="0">
                          <a:effectLst/>
                        </a:rPr>
                        <a:t>उद्धार </a:t>
                      </a:r>
                      <a:r>
                        <a:rPr lang="en-US" sz="1800" dirty="0">
                          <a:effectLst/>
                        </a:rPr>
                        <a:t>(Search and Rescue) 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गृह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संचार तथा कानुन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जिल्ला प्रशासन कार्यालय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नेपाली सेना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 प्रहरी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सशस्त्र प्रहरी बल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राष्ट्रिय अनुसन्धान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657474126"/>
                  </a:ext>
                </a:extLst>
              </a:tr>
              <a:tr h="198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२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स्वास्थ्य</a:t>
                      </a:r>
                      <a:r>
                        <a:rPr lang="ne-NP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तथा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पोषण</a:t>
                      </a:r>
                      <a:r>
                        <a:rPr lang="en-US" sz="1800" dirty="0">
                          <a:effectLst/>
                        </a:rPr>
                        <a:t> (Health &amp; Nutrition)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स्वास्थ्य तथा जनसंख्या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UNICEF, UNFPA, WFP, FAO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3247756023"/>
                  </a:ext>
                </a:extLst>
              </a:tr>
              <a:tr h="297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३</a:t>
                      </a: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संरक्षण</a:t>
                      </a:r>
                      <a:r>
                        <a:rPr lang="en-US" sz="1800" dirty="0">
                          <a:effectLst/>
                        </a:rPr>
                        <a:t> (Protection)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 dirty="0">
                          <a:effectLst/>
                        </a:rPr>
                        <a:t>खेलकुद तथा समाज कल्याण मन्त्रालय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UNICEF </a:t>
                      </a:r>
                      <a:r>
                        <a:rPr lang="ne-NP" sz="1800">
                          <a:effectLst/>
                        </a:rPr>
                        <a:t>र</a:t>
                      </a:r>
                      <a:r>
                        <a:rPr lang="en-US" sz="1800">
                          <a:effectLst/>
                        </a:rPr>
                        <a:t> UNFPA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1376415276"/>
                  </a:ext>
                </a:extLst>
              </a:tr>
              <a:tr h="185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४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शिक्षा (Education)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शिक्षा तथा संस्कृति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UNICEF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1313344680"/>
                  </a:ext>
                </a:extLst>
              </a:tr>
              <a:tr h="189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५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खानेपानी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सरसफाइ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तथा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स्वास्थ्य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प्रवर्द्धन</a:t>
                      </a:r>
                      <a:r>
                        <a:rPr lang="en-US" sz="1800" dirty="0">
                          <a:effectLst/>
                        </a:rPr>
                        <a:t> (WASH)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ऊर्जा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सिँचाई तथा खानेपानी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UNICEF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372407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599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EC58FF1-AA42-4BB8-BD52-0D12F0AA0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7468708"/>
              </p:ext>
            </p:extLst>
          </p:nvPr>
        </p:nvGraphicFramePr>
        <p:xfrm>
          <a:off x="397566" y="490331"/>
          <a:ext cx="11396869" cy="597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7183">
                  <a:extLst>
                    <a:ext uri="{9D8B030D-6E8A-4147-A177-3AD203B41FA5}">
                      <a16:colId xmlns="" xmlns:a16="http://schemas.microsoft.com/office/drawing/2014/main" val="2829913867"/>
                    </a:ext>
                  </a:extLst>
                </a:gridCol>
                <a:gridCol w="3213469">
                  <a:extLst>
                    <a:ext uri="{9D8B030D-6E8A-4147-A177-3AD203B41FA5}">
                      <a16:colId xmlns="" xmlns:a16="http://schemas.microsoft.com/office/drawing/2014/main" val="2978642148"/>
                    </a:ext>
                  </a:extLst>
                </a:gridCol>
                <a:gridCol w="2487846">
                  <a:extLst>
                    <a:ext uri="{9D8B030D-6E8A-4147-A177-3AD203B41FA5}">
                      <a16:colId xmlns="" xmlns:a16="http://schemas.microsoft.com/office/drawing/2014/main" val="1850583121"/>
                    </a:ext>
                  </a:extLst>
                </a:gridCol>
                <a:gridCol w="2591507">
                  <a:extLst>
                    <a:ext uri="{9D8B030D-6E8A-4147-A177-3AD203B41FA5}">
                      <a16:colId xmlns="" xmlns:a16="http://schemas.microsoft.com/office/drawing/2014/main" val="2745117369"/>
                    </a:ext>
                  </a:extLst>
                </a:gridCol>
                <a:gridCol w="2176864">
                  <a:extLst>
                    <a:ext uri="{9D8B030D-6E8A-4147-A177-3AD203B41FA5}">
                      <a16:colId xmlns="" xmlns:a16="http://schemas.microsoft.com/office/drawing/2014/main" val="3501569603"/>
                    </a:ext>
                  </a:extLst>
                </a:gridCol>
              </a:tblGrid>
              <a:tr h="567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क्र.स.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विषयगत क्षेत्र (Clusters)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नेतृत्व गर्ने </a:t>
                      </a:r>
                      <a:r>
                        <a:rPr lang="hi-IN" sz="1800">
                          <a:effectLst/>
                        </a:rPr>
                        <a:t>निकाय (</a:t>
                      </a:r>
                      <a:r>
                        <a:rPr lang="en-US" sz="1800">
                          <a:effectLst/>
                        </a:rPr>
                        <a:t>प्रदेश मन्त्रालय )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(Clusters Lead)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सह</a:t>
                      </a:r>
                      <a:r>
                        <a:rPr lang="en-US" sz="1800">
                          <a:effectLst/>
                        </a:rPr>
                        <a:t>-</a:t>
                      </a:r>
                      <a:r>
                        <a:rPr lang="hi-IN" sz="1800">
                          <a:effectLst/>
                        </a:rPr>
                        <a:t>नेतृत्व गर्ने </a:t>
                      </a:r>
                      <a:r>
                        <a:rPr lang="en-US" sz="1800">
                          <a:effectLst/>
                        </a:rPr>
                        <a:t>निकाय </a:t>
                      </a:r>
                      <a:r>
                        <a:rPr lang="hi-IN" sz="1800">
                          <a:effectLst/>
                        </a:rPr>
                        <a:t>तथा संघसंस्थाहरु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(Clusters Co-Lead)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सदस्य निकाय </a:t>
                      </a:r>
                      <a:r>
                        <a:rPr lang="hi-IN" sz="1800">
                          <a:effectLst/>
                        </a:rPr>
                        <a:t>तथा संघ</a:t>
                      </a:r>
                      <a:r>
                        <a:rPr lang="en-US" sz="1800">
                          <a:effectLst/>
                        </a:rPr>
                        <a:t>संस्थाहरु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(Cluster Members)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4034790633"/>
                  </a:ext>
                </a:extLst>
              </a:tr>
              <a:tr h="626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६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आपतकालीन आश्रयस्थल र शिविर समन्वय</a:t>
                      </a:r>
                      <a:r>
                        <a:rPr lang="ne-NP" sz="1800">
                          <a:effectLst/>
                        </a:rPr>
                        <a:t> तथा शिविर व्यवस्थापन</a:t>
                      </a:r>
                      <a:r>
                        <a:rPr lang="en-US" sz="1800">
                          <a:effectLst/>
                        </a:rPr>
                        <a:t> (Emergency Shelter &amp; CCCM)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भौतिक पूर्वाधार विकास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IFRC,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World Vision International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506559878"/>
                  </a:ext>
                </a:extLst>
              </a:tr>
              <a:tr h="393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७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 dirty="0">
                          <a:effectLst/>
                        </a:rPr>
                        <a:t>खाद्य </a:t>
                      </a:r>
                      <a:r>
                        <a:rPr lang="en-US" sz="1800" dirty="0" err="1">
                          <a:effectLst/>
                        </a:rPr>
                        <a:t>सुरक्षा</a:t>
                      </a:r>
                      <a:r>
                        <a:rPr lang="en-US" sz="1800" dirty="0">
                          <a:effectLst/>
                        </a:rPr>
                        <a:t> (Food Security)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भुमि व्यवस्था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कृषि तथा सहकारी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WFP, FAO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2968148321"/>
                  </a:ext>
                </a:extLst>
              </a:tr>
              <a:tr h="61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८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शीघ्र पुनर्लाभ (Early Recovery)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गृह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संचार तथा कानुन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जिल्ला प्रशासन कार्यालय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नेपाली सेना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 प्रहरी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सशस्त्र प्रहरी बल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राष्ट्रिय अनुसन्धान</a:t>
                      </a:r>
                      <a:r>
                        <a:rPr lang="en-US" sz="1800">
                          <a:effectLst/>
                        </a:rPr>
                        <a:t>, UNDP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2276581612"/>
                  </a:ext>
                </a:extLst>
              </a:tr>
              <a:tr h="586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बन्दोवस्ती तथा आपूर्ति व्यवस्थापन (Logistics &amp; Supply chain management)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उद्योग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वाणिज्य तथा पर्यटन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WFP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27421439"/>
                  </a:ext>
                </a:extLst>
              </a:tr>
              <a:tr h="999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१०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समन्वय</a:t>
                      </a:r>
                      <a:r>
                        <a:rPr lang="fr-FR" sz="1800">
                          <a:effectLst/>
                        </a:rPr>
                        <a:t>,</a:t>
                      </a:r>
                      <a:r>
                        <a:rPr lang="ne-NP" sz="1800">
                          <a:effectLst/>
                        </a:rPr>
                        <a:t> सूचना तथा </a:t>
                      </a:r>
                      <a:r>
                        <a:rPr lang="en-US" sz="1800">
                          <a:effectLst/>
                        </a:rPr>
                        <a:t>संचार</a:t>
                      </a:r>
                      <a:r>
                        <a:rPr lang="fr-FR" sz="1800">
                          <a:effectLst/>
                        </a:rPr>
                        <a:t> (Coordination, Information &amp; communication)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i-IN" sz="1800">
                          <a:effectLst/>
                        </a:rPr>
                        <a:t>गृह</a:t>
                      </a:r>
                      <a:r>
                        <a:rPr lang="fr-FR" sz="1800">
                          <a:effectLst/>
                        </a:rPr>
                        <a:t>, </a:t>
                      </a:r>
                      <a:r>
                        <a:rPr lang="hi-IN" sz="1800">
                          <a:effectLst/>
                        </a:rPr>
                        <a:t>संचार तथा कानुन मन्त्रालय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800">
                          <a:effectLst/>
                        </a:rPr>
                        <a:t>जिल्ला प्रशासन कार्यालय</a:t>
                      </a:r>
                      <a:r>
                        <a:rPr lang="fr-FR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नेपाली सेना</a:t>
                      </a:r>
                      <a:r>
                        <a:rPr lang="fr-FR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नेपाल प्रहरी</a:t>
                      </a:r>
                      <a:r>
                        <a:rPr lang="fr-FR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सशस्त्र प्रहरी बल</a:t>
                      </a:r>
                      <a:r>
                        <a:rPr lang="fr-FR" sz="1800">
                          <a:effectLst/>
                        </a:rPr>
                        <a:t>, </a:t>
                      </a:r>
                      <a:r>
                        <a:rPr lang="ne-NP" sz="1800">
                          <a:effectLst/>
                        </a:rPr>
                        <a:t>राष्ट्रिय अनुसन्धान विभाग</a:t>
                      </a:r>
                      <a:r>
                        <a:rPr lang="fr-FR" sz="1800">
                          <a:effectLst/>
                        </a:rPr>
                        <a:t>, UNDP, WFP</a:t>
                      </a:r>
                      <a:endParaRPr lang="en-US" sz="180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alimati" panose="00000400000000000000" pitchFamily="2"/>
                        <a:ea typeface="Kalimati" panose="00000400000000000000" pitchFamily="2"/>
                      </a:endParaRPr>
                    </a:p>
                  </a:txBody>
                  <a:tcPr marL="36964" marR="36964" marT="0" marB="0"/>
                </a:tc>
                <a:extLst>
                  <a:ext uri="{0D108BD9-81ED-4DB2-BD59-A6C34878D82A}">
                    <a16:rowId xmlns="" xmlns:a16="http://schemas.microsoft.com/office/drawing/2014/main" val="378005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204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ne-NP" sz="3600" dirty="0">
                <a:solidFill>
                  <a:srgbClr val="2C6220"/>
                </a:solidFill>
                <a:cs typeface="Kalimati" panose="00000400000000000000" pitchFamily="2"/>
              </a:rPr>
              <a:t>गृह, संचार तथा कानुन मन्त्रालय</a:t>
            </a:r>
            <a:r>
              <a:rPr lang="ne-NP" sz="36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/>
            </a:r>
            <a:br>
              <a:rPr lang="ne-NP" sz="36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</a:b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484639"/>
            <a:ext cx="11932692" cy="5101259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24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पूर्वतयारीका मुख्य क्रियाकलापहरुः</a:t>
            </a:r>
            <a:endParaRPr lang="en-US" sz="24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e-NP" sz="20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 आपतकालीन कार्य सञ्चालन केन्द्र लाई २४ सै घण्टा सञ्चालनमा राख्ने । 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जिल्ला आपतकालीन कार्य सञ्चालन केन्द्र र स्थानीय आपतकालीन कार्यसञ्चालन केन्द्र हरुलाई पूर्वतयारीको अवस्थामा राख्ने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जल तथा मौसम विज्ञान विभाग तथा सिँचाई विभागसँग सहकार्य गरी बाढी र डुबानको पूर्व सूचना प्रणालीलाई थप चुस्त र व्यवहारिक बनाउने ।  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 र डुबान पूर्वतयारीका लागि जिल्ला प्रशासन कार्यालयमा आवश्यक बजेट निकासा गर्ने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सबै जिल्ला विपद व्यवस्थापन समितिलाई कृत्रिम अभ्यासका लागि आवश्यक सहयोग उपलब्ध गराउने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स्वयंसेवक गठन तथा परिचालन प्रणाली विकास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आकस्मिक भूस्खलन क्षेत्र, पहिरो प्रभावित क्षेत्र, गल्छी क्षेत्रहरूको जोखिम न्यूनिकरण सम्बन्धी निर्माण कार्य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प्रतिकार्यका लागि चाहिने उद्धार सामग्रीको व्यवस्था तथा समन्वय गर्ने तथा कटान प्रभावित जिल्लामा आश्रय स्थल निर्माण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गृह मन्त्रालयसँग समन्वय गरी बाढी र डुबानको क्षतिको लेखाजोखा गर्न ड्रोनको प्रयोगमा सहजिकरण गर्ने ।  </a:t>
            </a:r>
          </a:p>
        </p:txBody>
      </p:sp>
    </p:spTree>
    <p:extLst>
      <p:ext uri="{BB962C8B-B14F-4D97-AF65-F5344CB8AC3E}">
        <p14:creationId xmlns="" xmlns:p14="http://schemas.microsoft.com/office/powerpoint/2010/main" val="258138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ne-NP" sz="3600" dirty="0">
                <a:solidFill>
                  <a:srgbClr val="2C6220"/>
                </a:solidFill>
                <a:cs typeface="Kalimati" panose="00000400000000000000" pitchFamily="2"/>
              </a:rPr>
              <a:t>गृह, संचार तथा कानुन मन्त्रालय</a:t>
            </a:r>
            <a:r>
              <a:rPr lang="ne-NP" sz="36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/>
            </a:r>
            <a:br>
              <a:rPr lang="ne-NP" sz="36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</a:b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510748"/>
            <a:ext cx="11322115" cy="5061502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24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प्रतिकार्यका क्रियाकलापहरु</a:t>
            </a:r>
            <a:endParaRPr lang="ne-NP" sz="20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राहत, खोज तथा उद्धार कार्यमा समन्वय र सहजिकरण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 तथा पहिरो बाट क्षति भएका निजी आवासको पुनर्निमाण र पुनर्स्थापना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मनसुनबाट प्रभावित समुदायमा पुनर्लाभका कार्यक्रमहरू गर्ने ।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मौसम पुर्वानुमान विभागसँग समन्वय गरी बाढी पुर्वानुमान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व्यवस्थालाई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विकास गर्ने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गृह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मन्त्रालयसँग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समन्वय र सहकार्य गर्ने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खोज, उद्धार तथा राहत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सामग्रीको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व्यवस्था गरी राख्ने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भण्डारण गरी राखेको खोज उद्धार तथा राहत सामग्रीहरु गुणस्तर सुनिश्चित गरी जिल्ला जिल्ला सम्म पुर्याउने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कम्तीमा एउटा भण्डारण स्थल बनाउने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स्थानीय तहहरुलाई विपद पूर्वतयारी तथा प्रतिकार्य योजना बनाउन सहयोग गर्ने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पानी जमाव हुने स्थान हरुको पहिचान गर्ने ।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संघिय सरकारसँग समन्वय गरी पानी जमाव को व्यवस्थापन गर्ने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9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278294"/>
            <a:ext cx="10966580" cy="590739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e-NP" sz="2400" dirty="0">
                <a:solidFill>
                  <a:srgbClr val="2C6220"/>
                </a:solidFill>
                <a:cs typeface="Kalimati" panose="00000400000000000000" pitchFamily="2"/>
              </a:rPr>
              <a:t>मधेश प्रदेशमा रहेका  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>PEOC &amp; DEOC  </a:t>
            </a:r>
            <a:r>
              <a:rPr lang="ne-NP" sz="2400" dirty="0">
                <a:solidFill>
                  <a:srgbClr val="2C6220"/>
                </a:solidFill>
                <a:cs typeface="Kalimati" panose="00000400000000000000" pitchFamily="2"/>
              </a:rPr>
              <a:t>हरुमा कार्यरत संचार अप्रेटरहरुको सम्पर्क नं.</a:t>
            </a: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8B9F38B-2797-4D98-BB74-03A1A8B3F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3204476"/>
              </p:ext>
            </p:extLst>
          </p:nvPr>
        </p:nvGraphicFramePr>
        <p:xfrm>
          <a:off x="291548" y="869035"/>
          <a:ext cx="11529391" cy="576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748">
                  <a:extLst>
                    <a:ext uri="{9D8B030D-6E8A-4147-A177-3AD203B41FA5}">
                      <a16:colId xmlns="" xmlns:a16="http://schemas.microsoft.com/office/drawing/2014/main" val="3048000413"/>
                    </a:ext>
                  </a:extLst>
                </a:gridCol>
                <a:gridCol w="1777472">
                  <a:extLst>
                    <a:ext uri="{9D8B030D-6E8A-4147-A177-3AD203B41FA5}">
                      <a16:colId xmlns="" xmlns:a16="http://schemas.microsoft.com/office/drawing/2014/main" val="3050699029"/>
                    </a:ext>
                  </a:extLst>
                </a:gridCol>
                <a:gridCol w="2284233">
                  <a:extLst>
                    <a:ext uri="{9D8B030D-6E8A-4147-A177-3AD203B41FA5}">
                      <a16:colId xmlns="" xmlns:a16="http://schemas.microsoft.com/office/drawing/2014/main" val="3583385487"/>
                    </a:ext>
                  </a:extLst>
                </a:gridCol>
                <a:gridCol w="2284233">
                  <a:extLst>
                    <a:ext uri="{9D8B030D-6E8A-4147-A177-3AD203B41FA5}">
                      <a16:colId xmlns="" xmlns:a16="http://schemas.microsoft.com/office/drawing/2014/main" val="880783370"/>
                    </a:ext>
                  </a:extLst>
                </a:gridCol>
                <a:gridCol w="2157443">
                  <a:extLst>
                    <a:ext uri="{9D8B030D-6E8A-4147-A177-3AD203B41FA5}">
                      <a16:colId xmlns="" xmlns:a16="http://schemas.microsoft.com/office/drawing/2014/main" val="3789419497"/>
                    </a:ext>
                  </a:extLst>
                </a:gridCol>
                <a:gridCol w="1515262">
                  <a:extLst>
                    <a:ext uri="{9D8B030D-6E8A-4147-A177-3AD203B41FA5}">
                      <a16:colId xmlns="" xmlns:a16="http://schemas.microsoft.com/office/drawing/2014/main" val="3203839542"/>
                    </a:ext>
                  </a:extLst>
                </a:gridCol>
              </a:tblGrid>
              <a:tr h="2254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केन्द्र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कार्यालय सम्पर्क नम्बर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खटिएको कर्मचारी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मोबाईल नम्बर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कैफियत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281949933"/>
                  </a:ext>
                </a:extLst>
              </a:tr>
              <a:tr h="226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दर्जा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नाम थर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3173126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PEOC </a:t>
                      </a:r>
                      <a:r>
                        <a:rPr lang="ne-NP" sz="1400" dirty="0">
                          <a:effectLst/>
                        </a:rPr>
                        <a:t>मधेश प्रदेश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९८५४०५८१८४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प्र.स.ह.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निरन्जन घिमिरे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९८५४०९०२१९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763758272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PEOC </a:t>
                      </a:r>
                      <a:r>
                        <a:rPr lang="ne-NP" sz="1400" dirty="0">
                          <a:effectLst/>
                        </a:rPr>
                        <a:t>मधेश प्रदेश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९८५४०५८१८४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रामशरण बुढाथोकि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९८४११०७७८६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311269385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PEOC </a:t>
                      </a:r>
                      <a:r>
                        <a:rPr lang="ne-NP" sz="1400" dirty="0">
                          <a:effectLst/>
                        </a:rPr>
                        <a:t>मधेश प्रदेश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९८५४०५८१८४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सिपाही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रेशम बि.क.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९८२६६८४६३६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नेपाली सेना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552696361"/>
                  </a:ext>
                </a:extLst>
              </a:tr>
              <a:tr h="19125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पर्सा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९८५१२७१०८१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०५१-५२२४५०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राहुल चौधरी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९८०२५९२५६७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104734990"/>
                  </a:ext>
                </a:extLst>
              </a:tr>
              <a:tr h="191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लक्ष्मी श्रेष्ठ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९८६५४०८१६१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4202333655"/>
                  </a:ext>
                </a:extLst>
              </a:tr>
              <a:tr h="345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बासु बहादुरभुजेल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९८६०७७५३१४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612923349"/>
                  </a:ext>
                </a:extLst>
              </a:tr>
              <a:tr h="191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बारा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०५३-५५०१५६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प्र.स.ह.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संजिव दास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९८५५०५६१२१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446443047"/>
                  </a:ext>
                </a:extLst>
              </a:tr>
              <a:tr h="191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निरंजन कुमार राय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९८११८१५४५२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762459809"/>
                  </a:ext>
                </a:extLst>
              </a:tr>
              <a:tr h="3595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रौतहट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०५५-५२०४२४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प्र.प्र.ज.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लभ कुमार चौरसिया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९८६२३४४८४२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07072475"/>
                  </a:ext>
                </a:extLst>
              </a:tr>
              <a:tr h="191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स.प्र.ब.ह.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हरिराम कार्की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९८४५१९०५२९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610697694"/>
                  </a:ext>
                </a:extLst>
              </a:tr>
              <a:tr h="2130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सर्लाही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०४६-५२०४७७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प्र.प्र.ज.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गौतम कुमार यादव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९८६६७१५९५३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056529573"/>
                  </a:ext>
                </a:extLst>
              </a:tr>
              <a:tr h="191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तुलसी राम थापा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९८४४१०१३९३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12157515"/>
                  </a:ext>
                </a:extLst>
              </a:tr>
              <a:tr h="191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महोत्तरी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०४४-५२०००५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ne-NP" sz="1100">
                          <a:effectLst/>
                        </a:rPr>
                        <a:t>प्र.स.ह.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ne-NP" sz="1100">
                          <a:effectLst/>
                        </a:rPr>
                        <a:t>शुशिल कुमारखड्का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ne-NP" sz="1100">
                          <a:effectLst/>
                        </a:rPr>
                        <a:t>९८६६६५०८११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3351576827"/>
                  </a:ext>
                </a:extLst>
              </a:tr>
              <a:tr h="359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स.प्र.ब.ह.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गोविन्द प्रसाद आचर्य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९८४४१७३५७१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2938346547"/>
                  </a:ext>
                </a:extLst>
              </a:tr>
              <a:tr h="191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धनुषा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०४१-४२०४१७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प्र.ना.नि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रवि शंकर सिहं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९८४४०३७७७४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752737358"/>
                  </a:ext>
                </a:extLst>
              </a:tr>
              <a:tr h="191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स.प्र.ब.ह.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छबि ब. बुढाथोकी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९८४४३१३०७७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सशस्त्र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219941287"/>
                  </a:ext>
                </a:extLst>
              </a:tr>
              <a:tr h="3595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सिरहा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०३३-५२००५५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प्र.स.नि.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नरसिंह नारायण यादव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९८४४९३७१९९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10345599"/>
                  </a:ext>
                </a:extLst>
              </a:tr>
              <a:tr h="359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स.प्र.स.ह.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मनोज कुमार तामाङ्ग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९८४१०४७०२९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</a:rPr>
                        <a:t>सशस्त्र प्रहरी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4244494326"/>
                  </a:ext>
                </a:extLst>
              </a:tr>
              <a:tr h="191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DEOC </a:t>
                      </a:r>
                      <a:r>
                        <a:rPr lang="ne-NP" sz="1400" dirty="0">
                          <a:effectLst/>
                        </a:rPr>
                        <a:t>सप्तरी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०३१-५३३७६२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प्र.स.ह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सुबाश श्रेष्ठ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९८६०८२८३४८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नेपाल प्रहरी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4193103806"/>
                  </a:ext>
                </a:extLst>
              </a:tr>
              <a:tr h="269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स.प्र.ह.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सुशिल कुमारराउत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effectLst/>
                        </a:rPr>
                        <a:t>९८०१५७६२०८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</a:rPr>
                        <a:t>सशस्त्र प्रहरी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7049" marR="67049" marT="0" marB="0"/>
                </a:tc>
                <a:extLst>
                  <a:ext uri="{0D108BD9-81ED-4DB2-BD59-A6C34878D82A}">
                    <a16:rowId xmlns="" xmlns:a16="http://schemas.microsoft.com/office/drawing/2014/main" val="1958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3275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278294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श्री मध्य पूर्वी पृतना हे.क्वा. अन्तरगत युनिटहरुको फोकल पर्सनहरुको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264329C6-BDCD-4DE2-8B2F-24CDEF7B3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5609677"/>
              </p:ext>
            </p:extLst>
          </p:nvPr>
        </p:nvGraphicFramePr>
        <p:xfrm>
          <a:off x="251791" y="747401"/>
          <a:ext cx="11436626" cy="586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835">
                  <a:extLst>
                    <a:ext uri="{9D8B030D-6E8A-4147-A177-3AD203B41FA5}">
                      <a16:colId xmlns="" xmlns:a16="http://schemas.microsoft.com/office/drawing/2014/main" val="4149046490"/>
                    </a:ext>
                  </a:extLst>
                </a:gridCol>
                <a:gridCol w="848139">
                  <a:extLst>
                    <a:ext uri="{9D8B030D-6E8A-4147-A177-3AD203B41FA5}">
                      <a16:colId xmlns="" xmlns:a16="http://schemas.microsoft.com/office/drawing/2014/main" val="1448426294"/>
                    </a:ext>
                  </a:extLst>
                </a:gridCol>
                <a:gridCol w="1881809">
                  <a:extLst>
                    <a:ext uri="{9D8B030D-6E8A-4147-A177-3AD203B41FA5}">
                      <a16:colId xmlns="" xmlns:a16="http://schemas.microsoft.com/office/drawing/2014/main" val="1132038627"/>
                    </a:ext>
                  </a:extLst>
                </a:gridCol>
                <a:gridCol w="1987826">
                  <a:extLst>
                    <a:ext uri="{9D8B030D-6E8A-4147-A177-3AD203B41FA5}">
                      <a16:colId xmlns="" xmlns:a16="http://schemas.microsoft.com/office/drawing/2014/main" val="3692271208"/>
                    </a:ext>
                  </a:extLst>
                </a:gridCol>
                <a:gridCol w="2433825">
                  <a:extLst>
                    <a:ext uri="{9D8B030D-6E8A-4147-A177-3AD203B41FA5}">
                      <a16:colId xmlns="" xmlns:a16="http://schemas.microsoft.com/office/drawing/2014/main" val="1606972915"/>
                    </a:ext>
                  </a:extLst>
                </a:gridCol>
                <a:gridCol w="1884096">
                  <a:extLst>
                    <a:ext uri="{9D8B030D-6E8A-4147-A177-3AD203B41FA5}">
                      <a16:colId xmlns="" xmlns:a16="http://schemas.microsoft.com/office/drawing/2014/main" val="1264251289"/>
                    </a:ext>
                  </a:extLst>
                </a:gridCol>
                <a:gridCol w="1884096">
                  <a:extLst>
                    <a:ext uri="{9D8B030D-6E8A-4147-A177-3AD203B41FA5}">
                      <a16:colId xmlns="" xmlns:a16="http://schemas.microsoft.com/office/drawing/2014/main" val="3085461287"/>
                    </a:ext>
                  </a:extLst>
                </a:gridCol>
              </a:tblGrid>
              <a:tr h="3048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सि.नं.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जिल्ला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ne-NP" sz="1400">
                          <a:effectLst/>
                        </a:rPr>
                        <a:t>बाहिनी/युनिट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विपद फोकल व्यक्तिको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r>
                        <a:rPr lang="ne-NP" sz="1400">
                          <a:effectLst/>
                        </a:rPr>
                        <a:t>नामथर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1222084"/>
                  </a:ext>
                </a:extLst>
              </a:tr>
              <a:tr h="582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हाल बहन गरेको जिम्मेवारी/नियुक्ति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मोबाईल नं.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कार्यालयको सम्पर्क नम्बर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3598010885"/>
                  </a:ext>
                </a:extLst>
              </a:tr>
              <a:tr h="582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महोत्तरी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मध्य पृर्वी पृतना हे.क्वा.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प्र.से. ईमेश मेहर श्रेष्ठ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सहायक चिफ अफ स्टाफ (अपरेशन)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</a:rPr>
                        <a:t>९८५१०४२३२८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2267972206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महोत्तरी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गोरखनाथ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सेनानी रामभोला खड्का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9849173282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०४४-५२०६८४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1365165523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सर्लाही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भैरवीदल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उ.से आदित्य आचार्य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सहायक 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9765263187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9854040524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4116256322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सिरहा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नं.२७ वाहिनी अड्डा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प्रमुख सेनानी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गोविन्द थापा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9841797487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</a:t>
                      </a:r>
                      <a:r>
                        <a:rPr lang="en-US" sz="1400">
                          <a:effectLst/>
                        </a:rPr>
                        <a:t>33-401108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extLst>
                  <a:ext uri="{0D108BD9-81ED-4DB2-BD59-A6C34878D82A}">
                    <a16:rowId xmlns="" xmlns:a16="http://schemas.microsoft.com/office/drawing/2014/main" val="3298403330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धनुषा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विष्णुदल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उप सेनानी हिमाल सिग्देल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डिउटी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9766553014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०४१-५४०४५०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extLst>
                  <a:ext uri="{0D108BD9-81ED-4DB2-BD59-A6C34878D82A}">
                    <a16:rowId xmlns="" xmlns:a16="http://schemas.microsoft.com/office/drawing/2014/main" val="551986361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सिरहा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नन्दाबक्स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सेनानी रवि शाह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9841279047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०३३-४०१०५०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extLst>
                  <a:ext uri="{0D108BD9-81ED-4DB2-BD59-A6C34878D82A}">
                    <a16:rowId xmlns="" xmlns:a16="http://schemas.microsoft.com/office/drawing/2014/main" val="2943247540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सप्तरी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बरख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सह सेनानी संजोग सिंह खनाल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९८६५२११२७६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०३१-५२०७३१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b"/>
                </a:tc>
                <a:extLst>
                  <a:ext uri="{0D108BD9-81ED-4DB2-BD59-A6C34878D82A}">
                    <a16:rowId xmlns="" xmlns:a16="http://schemas.microsoft.com/office/drawing/2014/main" val="1155521727"/>
                  </a:ext>
                </a:extLst>
              </a:tr>
              <a:tr h="403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८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बारा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नं.२८ बाहिनी अड्डा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सेनानी हरि प्रसाद घिमिरे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G3 </a:t>
                      </a:r>
                      <a:r>
                        <a:rPr lang="ne-NP" sz="1400">
                          <a:effectLst/>
                        </a:rPr>
                        <a:t>अपरेशन सहायक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9851154861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51591795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384689190"/>
                  </a:ext>
                </a:extLst>
              </a:tr>
              <a:tr h="291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पर्सा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श्रीजंग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सेनानी सुनिल कार्की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S3 </a:t>
                      </a:r>
                      <a:r>
                        <a:rPr lang="ne-NP" sz="1400">
                          <a:effectLst/>
                        </a:rPr>
                        <a:t>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9841365189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0515333417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2462366664"/>
                  </a:ext>
                </a:extLst>
              </a:tr>
              <a:tr h="291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१०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सेनानी अमृत खत्री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S3 </a:t>
                      </a:r>
                      <a:r>
                        <a:rPr lang="ne-NP" sz="1400">
                          <a:effectLst/>
                        </a:rPr>
                        <a:t>अपरेशन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9856044777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661693"/>
                  </a:ext>
                </a:extLst>
              </a:tr>
              <a:tr h="381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बारा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ज्वालादल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सह सेनानी मदन कार्की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अपरेशन सहायक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9849989268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०५३-५५१५३६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13083562"/>
                  </a:ext>
                </a:extLst>
              </a:tr>
              <a:tr h="582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१२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रौतहट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श्री वीरदल गण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सह सेनानी प्रकाश कुमार रावल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</a:rPr>
                        <a:t>एस २ ईण्ट अधिकृत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9848122671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055520930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1561" marR="61561" marT="0" marB="0" anchor="ctr"/>
                </a:tc>
                <a:extLst>
                  <a:ext uri="{0D108BD9-81ED-4DB2-BD59-A6C34878D82A}">
                    <a16:rowId xmlns="" xmlns:a16="http://schemas.microsoft.com/office/drawing/2014/main" val="70885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600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76" y="108403"/>
            <a:ext cx="10966580" cy="1298902"/>
          </a:xfrm>
        </p:spPr>
        <p:txBody>
          <a:bodyPr>
            <a:normAutofit/>
          </a:bodyPr>
          <a:lstStyle/>
          <a:p>
            <a:pPr algn="ctr"/>
            <a:r>
              <a:rPr lang="ne-NP" sz="3600" b="1" dirty="0">
                <a:solidFill>
                  <a:srgbClr val="2C6220"/>
                </a:solidFill>
                <a:cs typeface="Kalimati" panose="00000400000000000000" pitchFamily="2"/>
              </a:rPr>
              <a:t>प्रस्तुतीका मुख्य विषयहरु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55" y="1291312"/>
            <a:ext cx="10966580" cy="52262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मनसुन पूर्वतयारी तथा प्रतिकार्य योजनाको पृष्ठभूमि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मनसुन पूर्वतयारी तथा प्रतिकार्य योजनाको </a:t>
            </a:r>
            <a:r>
              <a:rPr lang="ne-NP" sz="2400" dirty="0" smtClean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उद्देश्य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मनसुन पूर्वतयारी तथा प्रतिकार्य योजनाको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निर्माण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प्रक्रिया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२०८१ मा हुन सक्ने मनसुनको अवस्था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मनसुनजन्य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प्रकोपहरु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ट्रिगर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संयन्त्र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विषयगत क्षेत्रको नेतृत्वदायी निकायहरु र सह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नेतृत्वदायी निकायहरु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गृह, संचार तथा कानुन मन्त्रालयको पूर्वतयारीका र प्रतिकार्यका मुख्य क्रियाकलापहरु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सुरक्षा निकायहरु ( नेपाल आर्मी , नेपाल प्रहरी र ससस्त्र प्रहरी) तथा अन्य निकायसँग भएका खोज तथा उद्धार तथा राहत सामाग्री मौजाद विवरण, दक्ष जनशक्तिको बिवरण, विपद् सम्पर्क व्यक्ति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focal person ) </a:t>
            </a:r>
            <a:r>
              <a:rPr lang="ne-NP" sz="2400" dirty="0">
                <a:solidFill>
                  <a:schemeClr val="accent1">
                    <a:lumMod val="75000"/>
                  </a:schemeClr>
                </a:solidFill>
                <a:cs typeface="Kalimati" panose="00000400000000000000" pitchFamily="2"/>
              </a:rPr>
              <a:t>को सम्पर्क  विवरण</a:t>
            </a:r>
            <a:r>
              <a:rPr lang="en-US" sz="28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en-US" sz="28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C6220"/>
              </a:solidFill>
              <a:effectLst/>
              <a:uLnTx/>
              <a:uFillTx/>
              <a:latin typeface="Calibri Light" panose="020F0302020204030204"/>
              <a:ea typeface="+mn-ea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accent5">
                  <a:lumMod val="75000"/>
                </a:schemeClr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8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518801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श्री मध्य पूर्वी पृतना हे.क्वा. तथा अन्तरयत युनिटहरुमा भएको विपद व्यवस्थापन कार्य गर्नको लागि उपलब्ध सामानहरुको संख्यात्मक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C87D1C90-A61E-4E2C-97A6-E100B89CA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7753898"/>
              </p:ext>
            </p:extLst>
          </p:nvPr>
        </p:nvGraphicFramePr>
        <p:xfrm>
          <a:off x="612713" y="978824"/>
          <a:ext cx="10966577" cy="5626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22">
                  <a:extLst>
                    <a:ext uri="{9D8B030D-6E8A-4147-A177-3AD203B41FA5}">
                      <a16:colId xmlns="" xmlns:a16="http://schemas.microsoft.com/office/drawing/2014/main" val="3243394365"/>
                    </a:ext>
                  </a:extLst>
                </a:gridCol>
                <a:gridCol w="1664191">
                  <a:extLst>
                    <a:ext uri="{9D8B030D-6E8A-4147-A177-3AD203B41FA5}">
                      <a16:colId xmlns="" xmlns:a16="http://schemas.microsoft.com/office/drawing/2014/main" val="428088939"/>
                    </a:ext>
                  </a:extLst>
                </a:gridCol>
                <a:gridCol w="1008600">
                  <a:extLst>
                    <a:ext uri="{9D8B030D-6E8A-4147-A177-3AD203B41FA5}">
                      <a16:colId xmlns="" xmlns:a16="http://schemas.microsoft.com/office/drawing/2014/main" val="750065608"/>
                    </a:ext>
                  </a:extLst>
                </a:gridCol>
                <a:gridCol w="170686">
                  <a:extLst>
                    <a:ext uri="{9D8B030D-6E8A-4147-A177-3AD203B41FA5}">
                      <a16:colId xmlns="" xmlns:a16="http://schemas.microsoft.com/office/drawing/2014/main" val="2487461747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2950440326"/>
                    </a:ext>
                  </a:extLst>
                </a:gridCol>
                <a:gridCol w="919377">
                  <a:extLst>
                    <a:ext uri="{9D8B030D-6E8A-4147-A177-3AD203B41FA5}">
                      <a16:colId xmlns="" xmlns:a16="http://schemas.microsoft.com/office/drawing/2014/main" val="3517724112"/>
                    </a:ext>
                  </a:extLst>
                </a:gridCol>
                <a:gridCol w="853431">
                  <a:extLst>
                    <a:ext uri="{9D8B030D-6E8A-4147-A177-3AD203B41FA5}">
                      <a16:colId xmlns="" xmlns:a16="http://schemas.microsoft.com/office/drawing/2014/main" val="2918764222"/>
                    </a:ext>
                  </a:extLst>
                </a:gridCol>
                <a:gridCol w="310338">
                  <a:extLst>
                    <a:ext uri="{9D8B030D-6E8A-4147-A177-3AD203B41FA5}">
                      <a16:colId xmlns="" xmlns:a16="http://schemas.microsoft.com/office/drawing/2014/main" val="2045827429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464888975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1216877013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685664037"/>
                    </a:ext>
                  </a:extLst>
                </a:gridCol>
                <a:gridCol w="232755">
                  <a:extLst>
                    <a:ext uri="{9D8B030D-6E8A-4147-A177-3AD203B41FA5}">
                      <a16:colId xmlns="" xmlns:a16="http://schemas.microsoft.com/office/drawing/2014/main" val="1290720187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2980385073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169501523"/>
                    </a:ext>
                  </a:extLst>
                </a:gridCol>
                <a:gridCol w="744811">
                  <a:extLst>
                    <a:ext uri="{9D8B030D-6E8A-4147-A177-3AD203B41FA5}">
                      <a16:colId xmlns="" xmlns:a16="http://schemas.microsoft.com/office/drawing/2014/main" val="2662546013"/>
                    </a:ext>
                  </a:extLst>
                </a:gridCol>
              </a:tblGrid>
              <a:tr h="44998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सि.नं.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 सामाग्रीहरुको नाम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 जम्मा सामाग्रीहरु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सि.नं.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 सामाग्रीहरुको नाम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 जम्मा सामाग्रीहरु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सि.नं.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 सामाग्रीहरुको नाम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 जम्मा सामाग्रीहरु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सि.नं.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 सामाग्रीहरुको नाम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 जम्मा सामाग्रीहरु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165504975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Proof Life jacket-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४११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WEBBING KIT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Life Line Rope  mtr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२००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Carpenter Square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753118158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Life Buoy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८०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RESCUE WHISTLE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Rappling Rope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१००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४९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Working Gloves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300618752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000" u="none" strike="noStrike">
                          <a:effectLst/>
                        </a:rPr>
                        <a:t>रवर वोट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000" u="none" strike="noStrike">
                          <a:effectLst/>
                        </a:rPr>
                        <a:t>प्याडल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Rescue Whistle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Rappling Rope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१००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410328090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000" u="none" strike="noStrike">
                          <a:effectLst/>
                        </a:rPr>
                        <a:t>क्याराविना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७२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१९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WORKING GLOVES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५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Strecher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Static Rope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3551665854"/>
                  </a:ext>
                </a:extLst>
              </a:tr>
              <a:tr h="44561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OBM </a:t>
                      </a:r>
                      <a:r>
                        <a:rPr lang="ne-NP" sz="1000" u="none" strike="noStrike">
                          <a:effectLst/>
                        </a:rPr>
                        <a:t>मेसिन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Voyager full body harness (XL) (Resccqmt)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First Aid Box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Helogine Light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3306419763"/>
                  </a:ext>
                </a:extLst>
              </a:tr>
              <a:tr h="29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000" u="none" strike="noStrike">
                          <a:effectLst/>
                        </a:rPr>
                        <a:t>कारपेन्टर ह्याण्ड सो-६०से.मी.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INFLATABLE RUBBER BOAT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Rubber Tube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Hed Lamp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1823745651"/>
                  </a:ext>
                </a:extLst>
              </a:tr>
              <a:tr h="37134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Dynamic Rope (100 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१९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INFLATABLE (TUBE) REPAIR KIT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Ladder Cable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Saftey Helmet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1394971524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Dynamic Rope (100m)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FOOT PUMP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३९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Life Saver Bottle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Foalding Shovel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974034998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९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Staticrope (M100)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HAND PUMP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Life save Jurking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Steel wire Clamp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107092348"/>
                  </a:ext>
                </a:extLst>
              </a:tr>
              <a:tr h="445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Rubber Tube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CARABINER-OMEGA 2.4 TON (RESC EQMT)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४१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Gloves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Bull Dog Grip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508814652"/>
                  </a:ext>
                </a:extLst>
              </a:tr>
              <a:tr h="29707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Throw bag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६६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Bag Board With Stappers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rescue helmate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Piket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3383814366"/>
                  </a:ext>
                </a:extLst>
              </a:tr>
              <a:tr h="371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Safety Helmet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FLOATING PUMP (HP-SUPERCHIEF)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४३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Fire Beater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५९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Wiring Kit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192939382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 HELMET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Ear Protection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Rescue Pulle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Sing Tape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2080153265"/>
                  </a:ext>
                </a:extLst>
              </a:tr>
              <a:tr h="113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Power Boat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२९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Axe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४५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Jumar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६१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 Ring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756226239"/>
                  </a:ext>
                </a:extLst>
              </a:tr>
              <a:tr h="2825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१५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Rafting Boat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१४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Crowbar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 dirty="0">
                          <a:effectLst/>
                        </a:rPr>
                        <a:t>४</a:t>
                      </a:r>
                      <a:endParaRPr lang="ne-NP" sz="105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Carpenter Chain Saw 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 dirty="0">
                          <a:effectLst/>
                        </a:rPr>
                        <a:t>३</a:t>
                      </a:r>
                      <a:endParaRPr lang="ne-NP" sz="105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Rescue Stall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२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extLst>
                  <a:ext uri="{0D108BD9-81ED-4DB2-BD59-A6C34878D82A}">
                    <a16:rowId xmlns="" xmlns:a16="http://schemas.microsoft.com/office/drawing/2014/main" val="1800774906"/>
                  </a:ext>
                </a:extLst>
              </a:tr>
              <a:tr h="14854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Hammer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४७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Electric Chain Saw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 dirty="0">
                          <a:effectLst/>
                        </a:rPr>
                        <a:t>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4369" marR="4369" marT="43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="" xmlns:a16="http://schemas.microsoft.com/office/drawing/2014/main" val="325157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235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57" y="767389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श्री मध्य पूर्वी पृतना हे.क्वा. तथा अन्तरगत युनिटहरुमा विपद् व्यवस्थापन सम्बन्धी तालिम प्राप्त जनशक्तिहरुको संख्यात्मक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6718EBD-B61B-4A4D-A5C2-B40071C82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2732698"/>
              </p:ext>
            </p:extLst>
          </p:nvPr>
        </p:nvGraphicFramePr>
        <p:xfrm>
          <a:off x="865373" y="1422361"/>
          <a:ext cx="10966580" cy="466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114">
                  <a:extLst>
                    <a:ext uri="{9D8B030D-6E8A-4147-A177-3AD203B41FA5}">
                      <a16:colId xmlns="" xmlns:a16="http://schemas.microsoft.com/office/drawing/2014/main" val="2307337673"/>
                    </a:ext>
                  </a:extLst>
                </a:gridCol>
                <a:gridCol w="1350902">
                  <a:extLst>
                    <a:ext uri="{9D8B030D-6E8A-4147-A177-3AD203B41FA5}">
                      <a16:colId xmlns="" xmlns:a16="http://schemas.microsoft.com/office/drawing/2014/main" val="1151242552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1052231999"/>
                    </a:ext>
                  </a:extLst>
                </a:gridCol>
                <a:gridCol w="2213811">
                  <a:extLst>
                    <a:ext uri="{9D8B030D-6E8A-4147-A177-3AD203B41FA5}">
                      <a16:colId xmlns="" xmlns:a16="http://schemas.microsoft.com/office/drawing/2014/main" val="1052861220"/>
                    </a:ext>
                  </a:extLst>
                </a:gridCol>
                <a:gridCol w="1720516">
                  <a:extLst>
                    <a:ext uri="{9D8B030D-6E8A-4147-A177-3AD203B41FA5}">
                      <a16:colId xmlns="" xmlns:a16="http://schemas.microsoft.com/office/drawing/2014/main" val="1648141782"/>
                    </a:ext>
                  </a:extLst>
                </a:gridCol>
                <a:gridCol w="2153652">
                  <a:extLst>
                    <a:ext uri="{9D8B030D-6E8A-4147-A177-3AD203B41FA5}">
                      <a16:colId xmlns="" xmlns:a16="http://schemas.microsoft.com/office/drawing/2014/main" val="1813511479"/>
                    </a:ext>
                  </a:extLst>
                </a:gridCol>
                <a:gridCol w="1352448">
                  <a:extLst>
                    <a:ext uri="{9D8B030D-6E8A-4147-A177-3AD203B41FA5}">
                      <a16:colId xmlns="" xmlns:a16="http://schemas.microsoft.com/office/drawing/2014/main" val="3333142754"/>
                    </a:ext>
                  </a:extLst>
                </a:gridCol>
              </a:tblGrid>
              <a:tr h="86604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सि.नं.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पृतना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वाहिनी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गण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जिल्ला 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तालिम गरेको जनशक्तिहरुको संख्यात्मक विवरण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कै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470800"/>
                  </a:ext>
                </a:extLst>
              </a:tr>
              <a:tr h="43302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श्री मध्य पूर्वी पृतना हे.क्वा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नं. २७ वाहिनी अड्डा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बरख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सप्तरी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६४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1281402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नन्दाबक्स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सिरहा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४६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3748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बिष्णुदल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धनुषा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२८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3251588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४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नं. ९ वाहिनी अड्डा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गोरखनाथ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महोत्तरी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5378762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५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भैरवीदल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सर्लाही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३२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3232289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६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नं.२८ वाहिनी अड्डा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बीरदल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रौतहट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३५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6731293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७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ज्वालादल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बारा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३९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1259629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८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श्री श्रीजंग गण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</a:rPr>
                        <a:t>पर्सा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६३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489844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8101273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</a:rPr>
                        <a:t>नोटः साथै विपद् प्रतिकार्यको लागि युनिट तहमा १</a:t>
                      </a:r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r>
                        <a:rPr lang="ne-NP" sz="1800" u="none" strike="noStrike" dirty="0">
                          <a:effectLst/>
                        </a:rPr>
                        <a:t>गुल्मको फौज </a:t>
                      </a:r>
                      <a:r>
                        <a:rPr lang="en-US" sz="1800" u="none" strike="noStrike" dirty="0">
                          <a:effectLst/>
                        </a:rPr>
                        <a:t>Stand By </a:t>
                      </a:r>
                      <a:r>
                        <a:rPr lang="ne-NP" sz="1800" u="none" strike="noStrike" dirty="0">
                          <a:effectLst/>
                        </a:rPr>
                        <a:t>रहेको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479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55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58315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मधेश प्रदेश अन्तर्गत प्रहरी कार्यालयमा भएका बिपद उद्धार सामाग्रीको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1CD5DE35-9109-45B0-8C14-E76945C87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8707772"/>
              </p:ext>
            </p:extLst>
          </p:nvPr>
        </p:nvGraphicFramePr>
        <p:xfrm>
          <a:off x="612710" y="1042067"/>
          <a:ext cx="11057920" cy="504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40">
                  <a:extLst>
                    <a:ext uri="{9D8B030D-6E8A-4147-A177-3AD203B41FA5}">
                      <a16:colId xmlns="" xmlns:a16="http://schemas.microsoft.com/office/drawing/2014/main" val="2176463447"/>
                    </a:ext>
                  </a:extLst>
                </a:gridCol>
                <a:gridCol w="1778479">
                  <a:extLst>
                    <a:ext uri="{9D8B030D-6E8A-4147-A177-3AD203B41FA5}">
                      <a16:colId xmlns="" xmlns:a16="http://schemas.microsoft.com/office/drawing/2014/main" val="1515030746"/>
                    </a:ext>
                  </a:extLst>
                </a:gridCol>
                <a:gridCol w="614150">
                  <a:extLst>
                    <a:ext uri="{9D8B030D-6E8A-4147-A177-3AD203B41FA5}">
                      <a16:colId xmlns="" xmlns:a16="http://schemas.microsoft.com/office/drawing/2014/main" val="1375733543"/>
                    </a:ext>
                  </a:extLst>
                </a:gridCol>
                <a:gridCol w="614150">
                  <a:extLst>
                    <a:ext uri="{9D8B030D-6E8A-4147-A177-3AD203B41FA5}">
                      <a16:colId xmlns="" xmlns:a16="http://schemas.microsoft.com/office/drawing/2014/main" val="2231384805"/>
                    </a:ext>
                  </a:extLst>
                </a:gridCol>
                <a:gridCol w="537382">
                  <a:extLst>
                    <a:ext uri="{9D8B030D-6E8A-4147-A177-3AD203B41FA5}">
                      <a16:colId xmlns="" xmlns:a16="http://schemas.microsoft.com/office/drawing/2014/main" val="232211124"/>
                    </a:ext>
                  </a:extLst>
                </a:gridCol>
                <a:gridCol w="550178">
                  <a:extLst>
                    <a:ext uri="{9D8B030D-6E8A-4147-A177-3AD203B41FA5}">
                      <a16:colId xmlns="" xmlns:a16="http://schemas.microsoft.com/office/drawing/2014/main" val="1545682784"/>
                    </a:ext>
                  </a:extLst>
                </a:gridCol>
                <a:gridCol w="614150">
                  <a:extLst>
                    <a:ext uri="{9D8B030D-6E8A-4147-A177-3AD203B41FA5}">
                      <a16:colId xmlns="" xmlns:a16="http://schemas.microsoft.com/office/drawing/2014/main" val="643344247"/>
                    </a:ext>
                  </a:extLst>
                </a:gridCol>
                <a:gridCol w="614150">
                  <a:extLst>
                    <a:ext uri="{9D8B030D-6E8A-4147-A177-3AD203B41FA5}">
                      <a16:colId xmlns="" xmlns:a16="http://schemas.microsoft.com/office/drawing/2014/main" val="325024191"/>
                    </a:ext>
                  </a:extLst>
                </a:gridCol>
                <a:gridCol w="447819">
                  <a:extLst>
                    <a:ext uri="{9D8B030D-6E8A-4147-A177-3AD203B41FA5}">
                      <a16:colId xmlns="" xmlns:a16="http://schemas.microsoft.com/office/drawing/2014/main" val="2198832181"/>
                    </a:ext>
                  </a:extLst>
                </a:gridCol>
                <a:gridCol w="409434">
                  <a:extLst>
                    <a:ext uri="{9D8B030D-6E8A-4147-A177-3AD203B41FA5}">
                      <a16:colId xmlns="" xmlns:a16="http://schemas.microsoft.com/office/drawing/2014/main" val="3100786885"/>
                    </a:ext>
                  </a:extLst>
                </a:gridCol>
                <a:gridCol w="486204">
                  <a:extLst>
                    <a:ext uri="{9D8B030D-6E8A-4147-A177-3AD203B41FA5}">
                      <a16:colId xmlns="" xmlns:a16="http://schemas.microsoft.com/office/drawing/2014/main" val="2071901200"/>
                    </a:ext>
                  </a:extLst>
                </a:gridCol>
                <a:gridCol w="486204">
                  <a:extLst>
                    <a:ext uri="{9D8B030D-6E8A-4147-A177-3AD203B41FA5}">
                      <a16:colId xmlns="" xmlns:a16="http://schemas.microsoft.com/office/drawing/2014/main" val="3475132434"/>
                    </a:ext>
                  </a:extLst>
                </a:gridCol>
                <a:gridCol w="435025">
                  <a:extLst>
                    <a:ext uri="{9D8B030D-6E8A-4147-A177-3AD203B41FA5}">
                      <a16:colId xmlns="" xmlns:a16="http://schemas.microsoft.com/office/drawing/2014/main" val="2543655388"/>
                    </a:ext>
                  </a:extLst>
                </a:gridCol>
                <a:gridCol w="435025">
                  <a:extLst>
                    <a:ext uri="{9D8B030D-6E8A-4147-A177-3AD203B41FA5}">
                      <a16:colId xmlns="" xmlns:a16="http://schemas.microsoft.com/office/drawing/2014/main" val="3651196315"/>
                    </a:ext>
                  </a:extLst>
                </a:gridCol>
                <a:gridCol w="297480">
                  <a:extLst>
                    <a:ext uri="{9D8B030D-6E8A-4147-A177-3AD203B41FA5}">
                      <a16:colId xmlns="" xmlns:a16="http://schemas.microsoft.com/office/drawing/2014/main" val="3761692487"/>
                    </a:ext>
                  </a:extLst>
                </a:gridCol>
                <a:gridCol w="473408">
                  <a:extLst>
                    <a:ext uri="{9D8B030D-6E8A-4147-A177-3AD203B41FA5}">
                      <a16:colId xmlns="" xmlns:a16="http://schemas.microsoft.com/office/drawing/2014/main" val="691006141"/>
                    </a:ext>
                  </a:extLst>
                </a:gridCol>
                <a:gridCol w="473408">
                  <a:extLst>
                    <a:ext uri="{9D8B030D-6E8A-4147-A177-3AD203B41FA5}">
                      <a16:colId xmlns="" xmlns:a16="http://schemas.microsoft.com/office/drawing/2014/main" val="374790592"/>
                    </a:ext>
                  </a:extLst>
                </a:gridCol>
                <a:gridCol w="383844">
                  <a:extLst>
                    <a:ext uri="{9D8B030D-6E8A-4147-A177-3AD203B41FA5}">
                      <a16:colId xmlns="" xmlns:a16="http://schemas.microsoft.com/office/drawing/2014/main" val="827824492"/>
                    </a:ext>
                  </a:extLst>
                </a:gridCol>
                <a:gridCol w="396640">
                  <a:extLst>
                    <a:ext uri="{9D8B030D-6E8A-4147-A177-3AD203B41FA5}">
                      <a16:colId xmlns="" xmlns:a16="http://schemas.microsoft.com/office/drawing/2014/main" val="1697980267"/>
                    </a:ext>
                  </a:extLst>
                </a:gridCol>
                <a:gridCol w="614150">
                  <a:extLst>
                    <a:ext uri="{9D8B030D-6E8A-4147-A177-3AD203B41FA5}">
                      <a16:colId xmlns="" xmlns:a16="http://schemas.microsoft.com/office/drawing/2014/main" val="4222222906"/>
                    </a:ext>
                  </a:extLst>
                </a:gridCol>
              </a:tblGrid>
              <a:tr h="2726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सि.नं.+</a:t>
                      </a:r>
                      <a:r>
                        <a:rPr lang="en-US" sz="1200" u="none" strike="noStrike">
                          <a:effectLst/>
                        </a:rPr>
                        <a:t>A2:T18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विपद् उद्धार सामाग्रीको विवरण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विपद खोज तथा उद्धार सामाग्रीहरुको विवरण 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सावुत 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वेसाबुत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extLst>
                  <a:ext uri="{0D108BD9-81ED-4DB2-BD59-A6C34878D82A}">
                    <a16:rowId xmlns="" xmlns:a16="http://schemas.microsoft.com/office/drawing/2014/main" val="4270996413"/>
                  </a:ext>
                </a:extLst>
              </a:tr>
              <a:tr h="975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प्रदेश  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100" u="none" strike="noStrike">
                          <a:effectLst/>
                        </a:rPr>
                        <a:t>ने.प्र.प्रदेश कार्यालय बीरगंज पर्सा 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तालिम केन्द्र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विशेष सुरक्षा गण 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स.प्र.गण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 विपद व्या गुल्म विरगंज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सप्तरी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सिरहा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धनुषा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महोत्तरी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सर्लाही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रौतहट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बारा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पर्सा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ट्राफिक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u="none" strike="noStrike">
                          <a:effectLst/>
                        </a:rPr>
                        <a:t>रुपनि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1461276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>
                          <a:effectLst/>
                        </a:rPr>
                        <a:t>क्रेन 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3239134274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वारुण यन्त्र 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652792315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बाटर क्यानन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037333423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Ambulance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652871654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रवर बोट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4288117925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लाईफ ज्याकेट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८२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५३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२०२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६५२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2751045499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बेल्चा 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१६७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948099182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गैति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१२३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570342853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डोरी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030812695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उड कटर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3679615887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बाल्टिन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१३९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158613183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कोदालो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336867288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स्ट्रेचर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3435569710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टर्च लाईट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 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18629329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200" u="none" strike="noStrike">
                          <a:effectLst/>
                        </a:rPr>
                        <a:t>हेल्मेट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३५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२३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१३०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8449" marR="8449" marT="8449" marB="0" anchor="ctr"/>
                </a:tc>
                <a:extLst>
                  <a:ext uri="{0D108BD9-81ED-4DB2-BD59-A6C34878D82A}">
                    <a16:rowId xmlns="" xmlns:a16="http://schemas.microsoft.com/office/drawing/2014/main" val="210443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990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837" y="358315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मधेश प्रदेश अन्तर्गत प्रहरी कार्यालयमा भएका बिपद उद्धार सामाग्रीको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569C38C-C6FA-4427-ABED-19091FDB0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1395561"/>
              </p:ext>
            </p:extLst>
          </p:nvPr>
        </p:nvGraphicFramePr>
        <p:xfrm>
          <a:off x="350919" y="585473"/>
          <a:ext cx="11490162" cy="5762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649">
                  <a:extLst>
                    <a:ext uri="{9D8B030D-6E8A-4147-A177-3AD203B41FA5}">
                      <a16:colId xmlns="" xmlns:a16="http://schemas.microsoft.com/office/drawing/2014/main" val="1985836986"/>
                    </a:ext>
                  </a:extLst>
                </a:gridCol>
                <a:gridCol w="1957868">
                  <a:extLst>
                    <a:ext uri="{9D8B030D-6E8A-4147-A177-3AD203B41FA5}">
                      <a16:colId xmlns="" xmlns:a16="http://schemas.microsoft.com/office/drawing/2014/main" val="2670455757"/>
                    </a:ext>
                  </a:extLst>
                </a:gridCol>
                <a:gridCol w="380305">
                  <a:extLst>
                    <a:ext uri="{9D8B030D-6E8A-4147-A177-3AD203B41FA5}">
                      <a16:colId xmlns="" xmlns:a16="http://schemas.microsoft.com/office/drawing/2014/main" val="809389166"/>
                    </a:ext>
                  </a:extLst>
                </a:gridCol>
                <a:gridCol w="676100">
                  <a:extLst>
                    <a:ext uri="{9D8B030D-6E8A-4147-A177-3AD203B41FA5}">
                      <a16:colId xmlns="" xmlns:a16="http://schemas.microsoft.com/office/drawing/2014/main" val="1458150820"/>
                    </a:ext>
                  </a:extLst>
                </a:gridCol>
                <a:gridCol w="591586">
                  <a:extLst>
                    <a:ext uri="{9D8B030D-6E8A-4147-A177-3AD203B41FA5}">
                      <a16:colId xmlns="" xmlns:a16="http://schemas.microsoft.com/office/drawing/2014/main" val="884637329"/>
                    </a:ext>
                  </a:extLst>
                </a:gridCol>
                <a:gridCol w="581021">
                  <a:extLst>
                    <a:ext uri="{9D8B030D-6E8A-4147-A177-3AD203B41FA5}">
                      <a16:colId xmlns="" xmlns:a16="http://schemas.microsoft.com/office/drawing/2014/main" val="2741862195"/>
                    </a:ext>
                  </a:extLst>
                </a:gridCol>
                <a:gridCol w="605671">
                  <a:extLst>
                    <a:ext uri="{9D8B030D-6E8A-4147-A177-3AD203B41FA5}">
                      <a16:colId xmlns="" xmlns:a16="http://schemas.microsoft.com/office/drawing/2014/main" val="12878213"/>
                    </a:ext>
                  </a:extLst>
                </a:gridCol>
                <a:gridCol w="676100">
                  <a:extLst>
                    <a:ext uri="{9D8B030D-6E8A-4147-A177-3AD203B41FA5}">
                      <a16:colId xmlns="" xmlns:a16="http://schemas.microsoft.com/office/drawing/2014/main" val="905040573"/>
                    </a:ext>
                  </a:extLst>
                </a:gridCol>
                <a:gridCol w="492987">
                  <a:extLst>
                    <a:ext uri="{9D8B030D-6E8A-4147-A177-3AD203B41FA5}">
                      <a16:colId xmlns="" xmlns:a16="http://schemas.microsoft.com/office/drawing/2014/main" val="3208881805"/>
                    </a:ext>
                  </a:extLst>
                </a:gridCol>
                <a:gridCol w="450733">
                  <a:extLst>
                    <a:ext uri="{9D8B030D-6E8A-4147-A177-3AD203B41FA5}">
                      <a16:colId xmlns="" xmlns:a16="http://schemas.microsoft.com/office/drawing/2014/main" val="3656928880"/>
                    </a:ext>
                  </a:extLst>
                </a:gridCol>
                <a:gridCol w="436649">
                  <a:extLst>
                    <a:ext uri="{9D8B030D-6E8A-4147-A177-3AD203B41FA5}">
                      <a16:colId xmlns="" xmlns:a16="http://schemas.microsoft.com/office/drawing/2014/main" val="752609120"/>
                    </a:ext>
                  </a:extLst>
                </a:gridCol>
                <a:gridCol w="535245">
                  <a:extLst>
                    <a:ext uri="{9D8B030D-6E8A-4147-A177-3AD203B41FA5}">
                      <a16:colId xmlns="" xmlns:a16="http://schemas.microsoft.com/office/drawing/2014/main" val="2613864623"/>
                    </a:ext>
                  </a:extLst>
                </a:gridCol>
                <a:gridCol w="478904">
                  <a:extLst>
                    <a:ext uri="{9D8B030D-6E8A-4147-A177-3AD203B41FA5}">
                      <a16:colId xmlns="" xmlns:a16="http://schemas.microsoft.com/office/drawing/2014/main" val="682740337"/>
                    </a:ext>
                  </a:extLst>
                </a:gridCol>
                <a:gridCol w="478904">
                  <a:extLst>
                    <a:ext uri="{9D8B030D-6E8A-4147-A177-3AD203B41FA5}">
                      <a16:colId xmlns="" xmlns:a16="http://schemas.microsoft.com/office/drawing/2014/main" val="44783500"/>
                    </a:ext>
                  </a:extLst>
                </a:gridCol>
                <a:gridCol w="327485">
                  <a:extLst>
                    <a:ext uri="{9D8B030D-6E8A-4147-A177-3AD203B41FA5}">
                      <a16:colId xmlns="" xmlns:a16="http://schemas.microsoft.com/office/drawing/2014/main" val="1445910743"/>
                    </a:ext>
                  </a:extLst>
                </a:gridCol>
                <a:gridCol w="327485">
                  <a:extLst>
                    <a:ext uri="{9D8B030D-6E8A-4147-A177-3AD203B41FA5}">
                      <a16:colId xmlns="" xmlns:a16="http://schemas.microsoft.com/office/drawing/2014/main" val="2093062342"/>
                    </a:ext>
                  </a:extLst>
                </a:gridCol>
                <a:gridCol w="521160">
                  <a:extLst>
                    <a:ext uri="{9D8B030D-6E8A-4147-A177-3AD203B41FA5}">
                      <a16:colId xmlns="" xmlns:a16="http://schemas.microsoft.com/office/drawing/2014/main" val="4042413140"/>
                    </a:ext>
                  </a:extLst>
                </a:gridCol>
                <a:gridCol w="422561">
                  <a:extLst>
                    <a:ext uri="{9D8B030D-6E8A-4147-A177-3AD203B41FA5}">
                      <a16:colId xmlns="" xmlns:a16="http://schemas.microsoft.com/office/drawing/2014/main" val="2881320226"/>
                    </a:ext>
                  </a:extLst>
                </a:gridCol>
                <a:gridCol w="436649">
                  <a:extLst>
                    <a:ext uri="{9D8B030D-6E8A-4147-A177-3AD203B41FA5}">
                      <a16:colId xmlns="" xmlns:a16="http://schemas.microsoft.com/office/drawing/2014/main" val="944898993"/>
                    </a:ext>
                  </a:extLst>
                </a:gridCol>
                <a:gridCol w="676100">
                  <a:extLst>
                    <a:ext uri="{9D8B030D-6E8A-4147-A177-3AD203B41FA5}">
                      <a16:colId xmlns="" xmlns:a16="http://schemas.microsoft.com/office/drawing/2014/main" val="787919533"/>
                    </a:ext>
                  </a:extLst>
                </a:gridCol>
              </a:tblGrid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ट्युव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१९३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724996554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मेगाफोन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4282780703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झम्पल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035123923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गम बुट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877304998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बञ्चरो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362967132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टेन्ट पाल 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253569760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किट बक्स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29067247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पिक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046443409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आरा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761870291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म्याट्रेस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923375450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फायर ग्याँस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075566377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सावेल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985400381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हेडलाईट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485417267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फुटपम्प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455349519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रेस्क्यु बेल्ट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155057008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त्रिपाल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७०२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70578725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1050" u="none" strike="noStrike">
                          <a:effectLst/>
                        </a:rPr>
                        <a:t>गल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 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918818440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swatter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245729516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rake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462039936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rake/hoe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119271008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Shovel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917548125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axe-hoe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696375535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air kit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906652622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३९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Jump suit (fire fighting)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592814398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boot (pair)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742007426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४१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socks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320034798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gloves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311597205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४३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Face mask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334414627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४४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Water bittle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1292530771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४५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Back pack pump 20L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२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91306014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Axewith rubber rips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4080423851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Portable shover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534902991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४८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Fire blanket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७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384362452"/>
                  </a:ext>
                </a:extLst>
              </a:tr>
              <a:tr h="15539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४९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u="none" strike="noStrike">
                          <a:effectLst/>
                        </a:rPr>
                        <a:t>Crow bar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६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3764756058"/>
                  </a:ext>
                </a:extLst>
              </a:tr>
              <a:tr h="1442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५०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Tape sling Tubular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>
                          <a:effectLst/>
                        </a:rPr>
                        <a:t>१०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050" u="none" strike="noStrike" dirty="0">
                          <a:effectLst/>
                        </a:rPr>
                        <a:t>०</a:t>
                      </a:r>
                      <a:endParaRPr lang="ne-NP" sz="105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619" marR="4619" marT="4619" marB="0" anchor="ctr"/>
                </a:tc>
                <a:extLst>
                  <a:ext uri="{0D108BD9-81ED-4DB2-BD59-A6C34878D82A}">
                    <a16:rowId xmlns="" xmlns:a16="http://schemas.microsoft.com/office/drawing/2014/main" val="233729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7903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EF3FC10-0E19-4721-A566-B89310D2B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6092587"/>
              </p:ext>
            </p:extLst>
          </p:nvPr>
        </p:nvGraphicFramePr>
        <p:xfrm>
          <a:off x="276726" y="276726"/>
          <a:ext cx="11598439" cy="633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761">
                  <a:extLst>
                    <a:ext uri="{9D8B030D-6E8A-4147-A177-3AD203B41FA5}">
                      <a16:colId xmlns="" xmlns:a16="http://schemas.microsoft.com/office/drawing/2014/main" val="2832095747"/>
                    </a:ext>
                  </a:extLst>
                </a:gridCol>
                <a:gridCol w="1976320">
                  <a:extLst>
                    <a:ext uri="{9D8B030D-6E8A-4147-A177-3AD203B41FA5}">
                      <a16:colId xmlns="" xmlns:a16="http://schemas.microsoft.com/office/drawing/2014/main" val="3355496065"/>
                    </a:ext>
                  </a:extLst>
                </a:gridCol>
                <a:gridCol w="383890">
                  <a:extLst>
                    <a:ext uri="{9D8B030D-6E8A-4147-A177-3AD203B41FA5}">
                      <a16:colId xmlns="" xmlns:a16="http://schemas.microsoft.com/office/drawing/2014/main" val="1644165353"/>
                    </a:ext>
                  </a:extLst>
                </a:gridCol>
                <a:gridCol w="682472">
                  <a:extLst>
                    <a:ext uri="{9D8B030D-6E8A-4147-A177-3AD203B41FA5}">
                      <a16:colId xmlns="" xmlns:a16="http://schemas.microsoft.com/office/drawing/2014/main" val="1527803606"/>
                    </a:ext>
                  </a:extLst>
                </a:gridCol>
                <a:gridCol w="597161">
                  <a:extLst>
                    <a:ext uri="{9D8B030D-6E8A-4147-A177-3AD203B41FA5}">
                      <a16:colId xmlns="" xmlns:a16="http://schemas.microsoft.com/office/drawing/2014/main" val="866321773"/>
                    </a:ext>
                  </a:extLst>
                </a:gridCol>
                <a:gridCol w="586499">
                  <a:extLst>
                    <a:ext uri="{9D8B030D-6E8A-4147-A177-3AD203B41FA5}">
                      <a16:colId xmlns="" xmlns:a16="http://schemas.microsoft.com/office/drawing/2014/main" val="4254667999"/>
                    </a:ext>
                  </a:extLst>
                </a:gridCol>
                <a:gridCol w="611379">
                  <a:extLst>
                    <a:ext uri="{9D8B030D-6E8A-4147-A177-3AD203B41FA5}">
                      <a16:colId xmlns="" xmlns:a16="http://schemas.microsoft.com/office/drawing/2014/main" val="1253176193"/>
                    </a:ext>
                  </a:extLst>
                </a:gridCol>
                <a:gridCol w="682472">
                  <a:extLst>
                    <a:ext uri="{9D8B030D-6E8A-4147-A177-3AD203B41FA5}">
                      <a16:colId xmlns="" xmlns:a16="http://schemas.microsoft.com/office/drawing/2014/main" val="293739750"/>
                    </a:ext>
                  </a:extLst>
                </a:gridCol>
                <a:gridCol w="497635">
                  <a:extLst>
                    <a:ext uri="{9D8B030D-6E8A-4147-A177-3AD203B41FA5}">
                      <a16:colId xmlns="" xmlns:a16="http://schemas.microsoft.com/office/drawing/2014/main" val="621001643"/>
                    </a:ext>
                  </a:extLst>
                </a:gridCol>
                <a:gridCol w="454979">
                  <a:extLst>
                    <a:ext uri="{9D8B030D-6E8A-4147-A177-3AD203B41FA5}">
                      <a16:colId xmlns="" xmlns:a16="http://schemas.microsoft.com/office/drawing/2014/main" val="2295812979"/>
                    </a:ext>
                  </a:extLst>
                </a:gridCol>
                <a:gridCol w="440761">
                  <a:extLst>
                    <a:ext uri="{9D8B030D-6E8A-4147-A177-3AD203B41FA5}">
                      <a16:colId xmlns="" xmlns:a16="http://schemas.microsoft.com/office/drawing/2014/main" val="1732585618"/>
                    </a:ext>
                  </a:extLst>
                </a:gridCol>
                <a:gridCol w="540287">
                  <a:extLst>
                    <a:ext uri="{9D8B030D-6E8A-4147-A177-3AD203B41FA5}">
                      <a16:colId xmlns="" xmlns:a16="http://schemas.microsoft.com/office/drawing/2014/main" val="546749886"/>
                    </a:ext>
                  </a:extLst>
                </a:gridCol>
                <a:gridCol w="483418">
                  <a:extLst>
                    <a:ext uri="{9D8B030D-6E8A-4147-A177-3AD203B41FA5}">
                      <a16:colId xmlns="" xmlns:a16="http://schemas.microsoft.com/office/drawing/2014/main" val="1309257061"/>
                    </a:ext>
                  </a:extLst>
                </a:gridCol>
                <a:gridCol w="483418">
                  <a:extLst>
                    <a:ext uri="{9D8B030D-6E8A-4147-A177-3AD203B41FA5}">
                      <a16:colId xmlns="" xmlns:a16="http://schemas.microsoft.com/office/drawing/2014/main" val="128578637"/>
                    </a:ext>
                  </a:extLst>
                </a:gridCol>
                <a:gridCol w="330570">
                  <a:extLst>
                    <a:ext uri="{9D8B030D-6E8A-4147-A177-3AD203B41FA5}">
                      <a16:colId xmlns="" xmlns:a16="http://schemas.microsoft.com/office/drawing/2014/main" val="2851171945"/>
                    </a:ext>
                  </a:extLst>
                </a:gridCol>
                <a:gridCol w="330570">
                  <a:extLst>
                    <a:ext uri="{9D8B030D-6E8A-4147-A177-3AD203B41FA5}">
                      <a16:colId xmlns="" xmlns:a16="http://schemas.microsoft.com/office/drawing/2014/main" val="945203198"/>
                    </a:ext>
                  </a:extLst>
                </a:gridCol>
                <a:gridCol w="526070">
                  <a:extLst>
                    <a:ext uri="{9D8B030D-6E8A-4147-A177-3AD203B41FA5}">
                      <a16:colId xmlns="" xmlns:a16="http://schemas.microsoft.com/office/drawing/2014/main" val="293703587"/>
                    </a:ext>
                  </a:extLst>
                </a:gridCol>
                <a:gridCol w="426544">
                  <a:extLst>
                    <a:ext uri="{9D8B030D-6E8A-4147-A177-3AD203B41FA5}">
                      <a16:colId xmlns="" xmlns:a16="http://schemas.microsoft.com/office/drawing/2014/main" val="4177402257"/>
                    </a:ext>
                  </a:extLst>
                </a:gridCol>
                <a:gridCol w="440761">
                  <a:extLst>
                    <a:ext uri="{9D8B030D-6E8A-4147-A177-3AD203B41FA5}">
                      <a16:colId xmlns="" xmlns:a16="http://schemas.microsoft.com/office/drawing/2014/main" val="938704996"/>
                    </a:ext>
                  </a:extLst>
                </a:gridCol>
                <a:gridCol w="682472">
                  <a:extLst>
                    <a:ext uri="{9D8B030D-6E8A-4147-A177-3AD203B41FA5}">
                      <a16:colId xmlns="" xmlns:a16="http://schemas.microsoft.com/office/drawing/2014/main" val="1473970733"/>
                    </a:ext>
                  </a:extLst>
                </a:gridCol>
              </a:tblGrid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Safety Bult ( waist Harness)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986547920"/>
                  </a:ext>
                </a:extLst>
              </a:tr>
              <a:tr h="21866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Trekking Bag ( Blackpack Light)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151047921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Rock Helinet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709086983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Climbing Gloves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962540753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Climbing shoes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333792197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५६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Throw bag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४४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027004019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५७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Water Helmet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466944337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५८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Water Foot Wear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7357400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५९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Boots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101787880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Helmets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262281937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Fighting Suits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757439054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Gloves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357351211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First aid Kit box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509036816"/>
                  </a:ext>
                </a:extLst>
              </a:tr>
              <a:tr h="36099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Interspiro Breathing Appratus witaluminium composive cylinder 6.8 L ( B.A. set)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608412317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Petrol Chain saw ( 30")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19035177"/>
                  </a:ext>
                </a:extLst>
              </a:tr>
              <a:tr h="252122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६६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Rotary rescue saw with iron water Blade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216432474"/>
                  </a:ext>
                </a:extLst>
              </a:tr>
              <a:tr h="26931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६७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Immobilization Blackbord with straps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404831735"/>
                  </a:ext>
                </a:extLst>
              </a:tr>
              <a:tr h="21866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६८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HMS carabineer with screw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196323843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६९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Auto Lock Carabineer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55970180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Figure 8 ( Belay Device)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791393009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Gri-gri ( Micro)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643717925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ATC Guide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286337402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Jammer ( Ascender)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819067791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Small Pulley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503697499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Big Pulley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520008959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७६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Dynamic Rope 10 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19687704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७७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Semi-Dynamic Rope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556164046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७८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800" u="none" strike="noStrike">
                          <a:effectLst/>
                        </a:rPr>
                        <a:t>फोरमेन्ट टेण्ड</a:t>
                      </a:r>
                      <a:endParaRPr lang="ne-NP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707227245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७९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800" u="none" strike="noStrike">
                          <a:effectLst/>
                        </a:rPr>
                        <a:t>बोट ( डुङ्गा )</a:t>
                      </a:r>
                      <a:endParaRPr lang="ne-NP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126087058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800" u="none" strike="noStrike">
                          <a:effectLst/>
                        </a:rPr>
                        <a:t>ऐ.को.पम्प</a:t>
                      </a:r>
                      <a:endParaRPr lang="ne-NP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253311192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800" u="none" strike="noStrike">
                          <a:effectLst/>
                        </a:rPr>
                        <a:t>ऐ.को.प्याडल</a:t>
                      </a:r>
                      <a:endParaRPr lang="ne-NP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2350439457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Extinguisher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277490794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Blanket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६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4235674691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८४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Ring Life Bueys tube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161278860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Trekking Bag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1121511511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८६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e-NP" sz="900" u="none" strike="noStrike">
                          <a:effectLst/>
                        </a:rPr>
                        <a:t>ड्रोन क्यामेरा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३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339114663"/>
                  </a:ext>
                </a:extLst>
              </a:tr>
              <a:tr h="15079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८७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800" u="none" strike="noStrike">
                          <a:effectLst/>
                        </a:rPr>
                        <a:t>Claim bing  rope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१०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५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२०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900" u="none" strike="noStrike">
                          <a:effectLst/>
                        </a:rPr>
                        <a:t>०</a:t>
                      </a:r>
                      <a:endParaRPr lang="ne-NP" sz="900" b="0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/>
                </a:tc>
                <a:extLst>
                  <a:ext uri="{0D108BD9-81ED-4DB2-BD59-A6C34878D82A}">
                    <a16:rowId xmlns="" xmlns:a16="http://schemas.microsoft.com/office/drawing/2014/main" val="755678885"/>
                  </a:ext>
                </a:extLst>
              </a:tr>
              <a:tr h="1375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जम्मा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७८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८२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१३८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१४३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१०४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४६५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३६३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२७०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२७०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२०४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२३४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४९५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२३५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३१३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२२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</a:rPr>
                        <a:t>१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३४१३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१४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4101" marR="4101" marT="41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6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1115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57" y="767389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e-NP" sz="2400" dirty="0">
                <a:solidFill>
                  <a:srgbClr val="2C6220"/>
                </a:solidFill>
                <a:cs typeface="Kalimati" panose="00000400000000000000" pitchFamily="2"/>
              </a:rPr>
              <a:t>वि</a:t>
            </a: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पद् सम्पर्क व्यक्ति (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>Focal person ) </a:t>
            </a: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को सम्पर्क  बिवरण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220CBD74-8A38-4839-916B-5E44D9E34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0297037"/>
              </p:ext>
            </p:extLst>
          </p:nvPr>
        </p:nvGraphicFramePr>
        <p:xfrm>
          <a:off x="480362" y="1214651"/>
          <a:ext cx="10966579" cy="5254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641">
                  <a:extLst>
                    <a:ext uri="{9D8B030D-6E8A-4147-A177-3AD203B41FA5}">
                      <a16:colId xmlns="" xmlns:a16="http://schemas.microsoft.com/office/drawing/2014/main" val="2958762467"/>
                    </a:ext>
                  </a:extLst>
                </a:gridCol>
                <a:gridCol w="2199389">
                  <a:extLst>
                    <a:ext uri="{9D8B030D-6E8A-4147-A177-3AD203B41FA5}">
                      <a16:colId xmlns="" xmlns:a16="http://schemas.microsoft.com/office/drawing/2014/main" val="2103268577"/>
                    </a:ext>
                  </a:extLst>
                </a:gridCol>
                <a:gridCol w="773917">
                  <a:extLst>
                    <a:ext uri="{9D8B030D-6E8A-4147-A177-3AD203B41FA5}">
                      <a16:colId xmlns="" xmlns:a16="http://schemas.microsoft.com/office/drawing/2014/main" val="1228074362"/>
                    </a:ext>
                  </a:extLst>
                </a:gridCol>
                <a:gridCol w="1910095">
                  <a:extLst>
                    <a:ext uri="{9D8B030D-6E8A-4147-A177-3AD203B41FA5}">
                      <a16:colId xmlns="" xmlns:a16="http://schemas.microsoft.com/office/drawing/2014/main" val="270467710"/>
                    </a:ext>
                  </a:extLst>
                </a:gridCol>
                <a:gridCol w="1761897">
                  <a:extLst>
                    <a:ext uri="{9D8B030D-6E8A-4147-A177-3AD203B41FA5}">
                      <a16:colId xmlns="" xmlns:a16="http://schemas.microsoft.com/office/drawing/2014/main" val="3066293118"/>
                    </a:ext>
                  </a:extLst>
                </a:gridCol>
                <a:gridCol w="1273397">
                  <a:extLst>
                    <a:ext uri="{9D8B030D-6E8A-4147-A177-3AD203B41FA5}">
                      <a16:colId xmlns="" xmlns:a16="http://schemas.microsoft.com/office/drawing/2014/main" val="3524961344"/>
                    </a:ext>
                  </a:extLst>
                </a:gridCol>
                <a:gridCol w="1457317">
                  <a:extLst>
                    <a:ext uri="{9D8B030D-6E8A-4147-A177-3AD203B41FA5}">
                      <a16:colId xmlns="" xmlns:a16="http://schemas.microsoft.com/office/drawing/2014/main" val="589891984"/>
                    </a:ext>
                  </a:extLst>
                </a:gridCol>
                <a:gridCol w="869926">
                  <a:extLst>
                    <a:ext uri="{9D8B030D-6E8A-4147-A177-3AD203B41FA5}">
                      <a16:colId xmlns="" xmlns:a16="http://schemas.microsoft.com/office/drawing/2014/main" val="3533881566"/>
                    </a:ext>
                  </a:extLst>
                </a:gridCol>
              </a:tblGrid>
              <a:tr h="106929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</a:rPr>
                        <a:t>सि.नं.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</a:rPr>
                        <a:t>कार्यालयको नाम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दर्जा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</a:rPr>
                        <a:t>नामथर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</a:rPr>
                        <a:t>कार्यरत कार्यालय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</a:rPr>
                        <a:t>सम्पर्क नं.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</a:rPr>
                        <a:t>कार्यालयको सम्पर्क नं.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</a:rPr>
                        <a:t>कै.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8592350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१.</a:t>
                      </a:r>
                      <a:r>
                        <a:rPr lang="ne-NP" sz="900" u="none" strike="noStrike" dirty="0">
                          <a:effectLst/>
                        </a:rPr>
                        <a:t>       </a:t>
                      </a:r>
                      <a:r>
                        <a:rPr lang="ne-NP" sz="1600" u="none" strike="noStrike" dirty="0">
                          <a:effectLst/>
                        </a:rPr>
                        <a:t> 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म.प्र. प्र.का. जनकपुर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शेखर जंग थापा 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म.प्र. प्र.का. जनकपुर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९८५१२८२७९८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९८५४०२९७४२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58350657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२.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सप्तरी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धिरेन्द्र यादव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सप्तरी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९८५१२८१७३८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९८५२८९०२७०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90637857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सिरहा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दिपक कुमार सिंह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सिरहा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९८५१२८१९३०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९८५२८९०३७७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14361527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४.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धनुषा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विनय कुमार सिंह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धनुषा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९८४४११५६११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९८५४००९४०७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66718260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५.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महोत्तरी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विशाल सिंह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महोत्तरी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९८५४०९०२३९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९८५४०३२४५५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18646631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६.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जि.प्र.का.सर्लाही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प्र.ना.उ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दिपक श्रेष्ठ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सर्लाही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९८५७०९०३९९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९८५४०५६२२२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2870314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७.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रौतहट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झलक प्रसाद शर्मा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रौतहट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९८५७०९१७७७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९८५५०४०९९९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51176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८.</a:t>
                      </a:r>
                      <a:r>
                        <a:rPr lang="ne-NP" sz="900" u="none" strike="noStrike">
                          <a:effectLst/>
                        </a:rPr>
                        <a:t>       </a:t>
                      </a:r>
                      <a:r>
                        <a:rPr lang="ne-NP" sz="1600" u="none" strike="noStrike">
                          <a:effectLst/>
                        </a:rPr>
                        <a:t> 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बारा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योगेन्द्र राई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बारा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९८४०२९०९७४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९८५५०४८१६६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54172908"/>
                  </a:ext>
                </a:extLst>
              </a:tr>
              <a:tr h="465011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९.</a:t>
                      </a:r>
                      <a:r>
                        <a:rPr lang="ne-NP" sz="900" u="none" strike="noStrike" dirty="0">
                          <a:effectLst/>
                        </a:rPr>
                        <a:t>       </a:t>
                      </a:r>
                      <a:r>
                        <a:rPr lang="ne-NP" sz="1600" u="none" strike="noStrike" dirty="0">
                          <a:effectLst/>
                        </a:rPr>
                        <a:t> 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पर्सा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प्र.नि.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ज्ञानेन्द्र चन्द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u="none" strike="noStrike">
                          <a:effectLst/>
                        </a:rPr>
                        <a:t>जि.प्र.का. पर्सा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९८५१०००५१४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९८४२६४९९५९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568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154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57" y="767389"/>
            <a:ext cx="10966580" cy="59073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dirty="0">
                <a:solidFill>
                  <a:srgbClr val="2C6220"/>
                </a:solidFill>
                <a:cs typeface="Kalimati" panose="00000400000000000000" pitchFamily="2"/>
              </a:rPr>
              <a:t>मधेश प्रदेश प्रहरी कार्यालय जनकपुर अन्तर्गत विपद् तालिम प्राप्त दक्ष जनशक्तिको विवरण</a:t>
            </a:r>
            <a: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  <a:t/>
            </a:r>
            <a:br>
              <a:rPr lang="en-US" sz="2400" dirty="0">
                <a:solidFill>
                  <a:srgbClr val="2C6220"/>
                </a:solidFill>
                <a:cs typeface="Kalimati" panose="00000400000000000000" pitchFamily="2"/>
              </a:rPr>
            </a:br>
            <a:endParaRPr lang="en-US" sz="24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8C01B6D9-A1DA-41C7-9EE9-FBEC7CCA09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7229" y="1596788"/>
          <a:ext cx="10440536" cy="3343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067">
                  <a:extLst>
                    <a:ext uri="{9D8B030D-6E8A-4147-A177-3AD203B41FA5}">
                      <a16:colId xmlns="" xmlns:a16="http://schemas.microsoft.com/office/drawing/2014/main" val="3505301355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413062307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322894679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410266256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922968120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4160359978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17979885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319331694"/>
                    </a:ext>
                  </a:extLst>
                </a:gridCol>
              </a:tblGrid>
              <a:tr h="907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सि.नं.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दर्जागत विवरण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जम्मा 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4705069"/>
                  </a:ext>
                </a:extLst>
              </a:tr>
              <a:tr h="1528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प्र.ना.नि.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प्र.स.नि.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प्र.ब.ह.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प्र.ह.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प्र.स.ह.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प्र.ज.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378476"/>
                  </a:ext>
                </a:extLst>
              </a:tr>
              <a:tr h="90766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१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३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५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१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१३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६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>
                          <a:effectLst/>
                        </a:rPr>
                        <a:t>२२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५०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903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070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4A5A7AE-560E-48AC-9E45-44FFBE875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0716586"/>
              </p:ext>
            </p:extLst>
          </p:nvPr>
        </p:nvGraphicFramePr>
        <p:xfrm>
          <a:off x="286603" y="532263"/>
          <a:ext cx="11668835" cy="540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731">
                  <a:extLst>
                    <a:ext uri="{9D8B030D-6E8A-4147-A177-3AD203B41FA5}">
                      <a16:colId xmlns="" xmlns:a16="http://schemas.microsoft.com/office/drawing/2014/main" val="1367663083"/>
                    </a:ext>
                  </a:extLst>
                </a:gridCol>
                <a:gridCol w="1950485">
                  <a:extLst>
                    <a:ext uri="{9D8B030D-6E8A-4147-A177-3AD203B41FA5}">
                      <a16:colId xmlns="" xmlns:a16="http://schemas.microsoft.com/office/drawing/2014/main" val="2438419101"/>
                    </a:ext>
                  </a:extLst>
                </a:gridCol>
                <a:gridCol w="1575719">
                  <a:extLst>
                    <a:ext uri="{9D8B030D-6E8A-4147-A177-3AD203B41FA5}">
                      <a16:colId xmlns="" xmlns:a16="http://schemas.microsoft.com/office/drawing/2014/main" val="1926979984"/>
                    </a:ext>
                  </a:extLst>
                </a:gridCol>
                <a:gridCol w="2129350">
                  <a:extLst>
                    <a:ext uri="{9D8B030D-6E8A-4147-A177-3AD203B41FA5}">
                      <a16:colId xmlns="" xmlns:a16="http://schemas.microsoft.com/office/drawing/2014/main" val="2282580217"/>
                    </a:ext>
                  </a:extLst>
                </a:gridCol>
                <a:gridCol w="2206006">
                  <a:extLst>
                    <a:ext uri="{9D8B030D-6E8A-4147-A177-3AD203B41FA5}">
                      <a16:colId xmlns="" xmlns:a16="http://schemas.microsoft.com/office/drawing/2014/main" val="1349873635"/>
                    </a:ext>
                  </a:extLst>
                </a:gridCol>
                <a:gridCol w="723979">
                  <a:extLst>
                    <a:ext uri="{9D8B030D-6E8A-4147-A177-3AD203B41FA5}">
                      <a16:colId xmlns="" xmlns:a16="http://schemas.microsoft.com/office/drawing/2014/main" val="3888457131"/>
                    </a:ext>
                  </a:extLst>
                </a:gridCol>
                <a:gridCol w="545113">
                  <a:extLst>
                    <a:ext uri="{9D8B030D-6E8A-4147-A177-3AD203B41FA5}">
                      <a16:colId xmlns="" xmlns:a16="http://schemas.microsoft.com/office/drawing/2014/main" val="2863670338"/>
                    </a:ext>
                  </a:extLst>
                </a:gridCol>
                <a:gridCol w="545113">
                  <a:extLst>
                    <a:ext uri="{9D8B030D-6E8A-4147-A177-3AD203B41FA5}">
                      <a16:colId xmlns="" xmlns:a16="http://schemas.microsoft.com/office/drawing/2014/main" val="508910453"/>
                    </a:ext>
                  </a:extLst>
                </a:gridCol>
                <a:gridCol w="545113">
                  <a:extLst>
                    <a:ext uri="{9D8B030D-6E8A-4147-A177-3AD203B41FA5}">
                      <a16:colId xmlns="" xmlns:a16="http://schemas.microsoft.com/office/drawing/2014/main" val="2160717822"/>
                    </a:ext>
                  </a:extLst>
                </a:gridCol>
                <a:gridCol w="545113">
                  <a:extLst>
                    <a:ext uri="{9D8B030D-6E8A-4147-A177-3AD203B41FA5}">
                      <a16:colId xmlns="" xmlns:a16="http://schemas.microsoft.com/office/drawing/2014/main" val="2529836964"/>
                    </a:ext>
                  </a:extLst>
                </a:gridCol>
                <a:gridCol w="545113">
                  <a:extLst>
                    <a:ext uri="{9D8B030D-6E8A-4147-A177-3AD203B41FA5}">
                      <a16:colId xmlns="" xmlns:a16="http://schemas.microsoft.com/office/drawing/2014/main" val="2979738906"/>
                    </a:ext>
                  </a:extLst>
                </a:gridCol>
              </a:tblGrid>
              <a:tr h="38213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ne-NP" sz="1800" b="1" u="none" strike="noStrike" dirty="0">
                          <a:effectLst/>
                        </a:rPr>
                        <a:t>सशस्त्र प्रहरी बल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ne-NP" sz="1800" b="1" u="none" strike="noStrike" dirty="0">
                          <a:effectLst/>
                        </a:rPr>
                        <a:t>मातहत सहित बिपद् ब्यवस्थापन तालिम प्राप्त सप्रकहरुको बिवरण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6916798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सि.नं.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युनिट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सप्रनाउ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सप्रनि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सप्रनानि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सप्रसनि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</a:rPr>
                        <a:t>सप्रबह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सप्रह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सप्रसह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>
                          <a:effectLst/>
                        </a:rPr>
                        <a:t>सप्रज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u="none" strike="noStrike" dirty="0">
                          <a:effectLst/>
                        </a:rPr>
                        <a:t>जम्मा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3906280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2 छिन्नमस्ता बाहिनी मु.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198295855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6 गण हे.क्वा. सप्तरी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1718272972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7 गण हे.क्वा. सिरहा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2882365418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8 गण हे.क्वा. धनुषा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3769840641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>
                          <a:effectLst/>
                        </a:rPr>
                        <a:t>नं. 9 गण हे.क्वा. महोत्तरी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284564204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10 गण हे.क्वा. सर्लाही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276154678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11 गण हे.क्वा. रौतहट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3325612477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12 गण हे.क्वा. बारा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308443256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13 गण हे.क्वा. पर्सा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341439778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</a:rPr>
                        <a:t>नं. 39 रिजर्भ गण हे.क्वा. महोत्तरी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2530873664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200" u="none" strike="noStrike" dirty="0">
                          <a:effectLst/>
                        </a:rPr>
                        <a:t>नं. 40 रिजर्भ गण हे.क्वा. बारा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/>
                </a:tc>
                <a:extLst>
                  <a:ext uri="{0D108BD9-81ED-4DB2-BD59-A6C34878D82A}">
                    <a16:rowId xmlns="" xmlns:a16="http://schemas.microsoft.com/office/drawing/2014/main" val="203040452"/>
                  </a:ext>
                </a:extLst>
              </a:tr>
              <a:tr h="3821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600" u="none" strike="noStrike" dirty="0">
                          <a:effectLst/>
                        </a:rPr>
                        <a:t>जम्मा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7993" marR="7993" marT="799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25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2340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F34FD5D-2EEA-4B94-9C61-F627A1340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1089198"/>
              </p:ext>
            </p:extLst>
          </p:nvPr>
        </p:nvGraphicFramePr>
        <p:xfrm>
          <a:off x="493594" y="528851"/>
          <a:ext cx="11202538" cy="5800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811">
                  <a:extLst>
                    <a:ext uri="{9D8B030D-6E8A-4147-A177-3AD203B41FA5}">
                      <a16:colId xmlns="" xmlns:a16="http://schemas.microsoft.com/office/drawing/2014/main" val="1369123927"/>
                    </a:ext>
                  </a:extLst>
                </a:gridCol>
                <a:gridCol w="3948185">
                  <a:extLst>
                    <a:ext uri="{9D8B030D-6E8A-4147-A177-3AD203B41FA5}">
                      <a16:colId xmlns="" xmlns:a16="http://schemas.microsoft.com/office/drawing/2014/main" val="2094705115"/>
                    </a:ext>
                  </a:extLst>
                </a:gridCol>
                <a:gridCol w="1262416">
                  <a:extLst>
                    <a:ext uri="{9D8B030D-6E8A-4147-A177-3AD203B41FA5}">
                      <a16:colId xmlns="" xmlns:a16="http://schemas.microsoft.com/office/drawing/2014/main" val="3550843286"/>
                    </a:ext>
                  </a:extLst>
                </a:gridCol>
                <a:gridCol w="2306004">
                  <a:extLst>
                    <a:ext uri="{9D8B030D-6E8A-4147-A177-3AD203B41FA5}">
                      <a16:colId xmlns="" xmlns:a16="http://schemas.microsoft.com/office/drawing/2014/main" val="2489980095"/>
                    </a:ext>
                  </a:extLst>
                </a:gridCol>
                <a:gridCol w="3070122">
                  <a:extLst>
                    <a:ext uri="{9D8B030D-6E8A-4147-A177-3AD203B41FA5}">
                      <a16:colId xmlns="" xmlns:a16="http://schemas.microsoft.com/office/drawing/2014/main" val="2909999569"/>
                    </a:ext>
                  </a:extLst>
                </a:gridCol>
              </a:tblGrid>
              <a:tr h="5228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e-NP" sz="2400" u="none" strike="noStrike" dirty="0">
                          <a:effectLst/>
                        </a:rPr>
                        <a:t>बिपद् सम्पर्क व्यक्ति (</a:t>
                      </a:r>
                      <a:r>
                        <a:rPr lang="en-US" sz="2400" u="none" strike="noStrike" dirty="0">
                          <a:effectLst/>
                        </a:rPr>
                        <a:t>Focal person ) </a:t>
                      </a:r>
                      <a:r>
                        <a:rPr lang="ne-NP" sz="2400" u="none" strike="noStrike" dirty="0">
                          <a:effectLst/>
                        </a:rPr>
                        <a:t>को सम्पर्क बिवरण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813650"/>
                  </a:ext>
                </a:extLst>
              </a:tr>
              <a:tr h="522844"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u="none" strike="noStrike">
                          <a:effectLst/>
                        </a:rPr>
                        <a:t>सि.नं.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u="none" strike="noStrike" dirty="0">
                          <a:effectLst/>
                        </a:rPr>
                        <a:t>युनिटको नाम 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u="none" strike="noStrike">
                          <a:effectLst/>
                        </a:rPr>
                        <a:t>दर्जा 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u="none" strike="noStrike">
                          <a:effectLst/>
                        </a:rPr>
                        <a:t>नामथर 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 dirty="0">
                          <a:effectLst/>
                        </a:rPr>
                        <a:t>सम्पर्क नं.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7733443"/>
                  </a:ext>
                </a:extLst>
              </a:tr>
              <a:tr h="473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नं. 2 छिन्नमस्ता बाहिनी मुख्यालय महोत्तरी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सप्रउ 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अनिल कार्की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9851258601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269606381"/>
                  </a:ext>
                </a:extLst>
              </a:tr>
              <a:tr h="539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सप्तरी 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सप्रनाउ 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बिपेन देशार 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9851199491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32288407"/>
                  </a:ext>
                </a:extLst>
              </a:tr>
              <a:tr h="522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सिरहा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u="none" strike="noStrike" dirty="0">
                          <a:effectLst/>
                        </a:rPr>
                        <a:t>सप्रनाउ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अरुण कुमार सिंह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9854030575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41115279"/>
                  </a:ext>
                </a:extLst>
              </a:tr>
              <a:tr h="604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धनुषा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सप्रनाउ 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गान्धिवराज स्याङ्तान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9851259800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741928558"/>
                  </a:ext>
                </a:extLst>
              </a:tr>
              <a:tr h="555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महोत्तरी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सप्रनि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दिब्यराज चोङ्वाङ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9842581741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366458408"/>
                  </a:ext>
                </a:extLst>
              </a:tr>
              <a:tr h="506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सर्लाही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सप्रनाउ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 dirty="0">
                          <a:effectLst/>
                        </a:rPr>
                        <a:t>रोहित बहादुर घिमिरे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9851258240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28780673"/>
                  </a:ext>
                </a:extLst>
              </a:tr>
              <a:tr h="45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रौतहट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सप्रनि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भुवन घिमिरे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9841375845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301300545"/>
                  </a:ext>
                </a:extLst>
              </a:tr>
              <a:tr h="620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बारा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सप्रनि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उमेश कुमार आले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9841309835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20444443"/>
                  </a:ext>
                </a:extLst>
              </a:tr>
              <a:tr h="473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पर्सा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सप्रनाउ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e-NP" sz="1600" u="none" strike="noStrike">
                          <a:effectLst/>
                        </a:rPr>
                        <a:t>मनोज बहादुर चन्द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9842810415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230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673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D4F70-177F-011B-3842-A480BFAC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8000" dirty="0">
                <a:solidFill>
                  <a:schemeClr val="accent5">
                    <a:lumMod val="50000"/>
                  </a:schemeClr>
                </a:solidFill>
                <a:cs typeface="Kalimati" panose="00000400000000000000" pitchFamily="2"/>
              </a:rPr>
              <a:t>धन्यवाद</a:t>
            </a:r>
            <a:endParaRPr lang="en-US" sz="8000" dirty="0">
              <a:solidFill>
                <a:schemeClr val="accent5">
                  <a:lumMod val="50000"/>
                </a:schemeClr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02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285750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ne-NP" sz="3600" dirty="0">
                <a:solidFill>
                  <a:srgbClr val="2C6220"/>
                </a:solidFill>
                <a:cs typeface="Kalimati" panose="00000400000000000000" pitchFamily="2"/>
              </a:rPr>
              <a:t>मनसुन पूर्वतयारी तथा प्रतिकार्य योजनाको </a:t>
            </a:r>
            <a:r>
              <a:rPr lang="ne-NP" sz="3600" b="1" dirty="0">
                <a:solidFill>
                  <a:srgbClr val="2C6220"/>
                </a:solidFill>
                <a:cs typeface="Kalimati" panose="00000400000000000000" pitchFamily="2"/>
              </a:rPr>
              <a:t>पृष्ठभूमि 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</a:pPr>
            <a:r>
              <a:rPr lang="ne-NP" sz="3200" baseline="-25000" dirty="0">
                <a:cs typeface="Kalimati" panose="00000400000000000000" pitchFamily="2"/>
              </a:rPr>
              <a:t>मधेश प्रदेश एक बहु प्रकोप प्रभावित प्रदेश हो । प्रत्येक वर्ष कुनै पनि मौसममा कुनै न कुनै प्रकोपको घटना यस प्रदेशमा हुने गर्दछ । </a:t>
            </a:r>
            <a:endParaRPr lang="en-US" sz="3200" baseline="-25000" dirty="0">
              <a:cs typeface="Kalimati" panose="00000400000000000000" pitchFamily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e-NP" sz="3200" baseline="-25000" dirty="0">
                <a:cs typeface="Kalimati" panose="00000400000000000000" pitchFamily="2"/>
              </a:rPr>
              <a:t>बैशाख</a:t>
            </a:r>
            <a:r>
              <a:rPr lang="en-US" sz="3200" baseline="-25000" dirty="0">
                <a:cs typeface="Kalimati" panose="00000400000000000000" pitchFamily="2"/>
              </a:rPr>
              <a:t>,</a:t>
            </a:r>
            <a:r>
              <a:rPr lang="ne-NP" sz="3200" baseline="-25000" dirty="0">
                <a:cs typeface="Kalimati" panose="00000400000000000000" pitchFamily="2"/>
              </a:rPr>
              <a:t> जेष्ठ महिनामा आगालागी, हावाहुरी, </a:t>
            </a:r>
            <a:endParaRPr lang="en-US" sz="3200" baseline="-25000" dirty="0">
              <a:cs typeface="Kalimati" panose="00000400000000000000" pitchFamily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e-NP" sz="3200" baseline="-25000" dirty="0">
                <a:cs typeface="Kalimati" panose="00000400000000000000" pitchFamily="2"/>
              </a:rPr>
              <a:t>असार, श्रावण र भदौ महिनामा बाढी, डुबान, महामारी, लु, सर्पदंश, खडेरीको प्रकोप </a:t>
            </a:r>
            <a:endParaRPr lang="en-US" sz="3200" baseline="-25000" dirty="0">
              <a:cs typeface="Kalimati" panose="00000400000000000000" pitchFamily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e-NP" sz="3200" baseline="-25000" dirty="0">
                <a:cs typeface="Kalimati" panose="00000400000000000000" pitchFamily="2"/>
              </a:rPr>
              <a:t>असोज, मंसिर, पुष र माघ महिनामा शीतलहर, </a:t>
            </a:r>
            <a:endParaRPr lang="en-US" sz="3200" baseline="-25000" dirty="0">
              <a:cs typeface="Kalimati" panose="00000400000000000000" pitchFamily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e-NP" sz="3200" baseline="-25000" dirty="0">
                <a:cs typeface="Kalimati" panose="00000400000000000000" pitchFamily="2"/>
              </a:rPr>
              <a:t>फागुन र चैत्र महिनामा हावाहुरी, आगलागी जस्ता प्रकोपको घटनाहरू हुने गर्दछ । </a:t>
            </a:r>
            <a:endParaRPr lang="en-US" sz="3200" baseline="-25000" dirty="0">
              <a:cs typeface="Kalimati" panose="00000400000000000000" pitchFamily="2"/>
            </a:endParaRPr>
          </a:p>
          <a:p>
            <a:pPr marL="0" indent="0">
              <a:lnSpc>
                <a:spcPct val="100000"/>
              </a:lnSpc>
              <a:buNone/>
            </a:pPr>
            <a:endParaRPr lang="ne-NP" sz="3200" baseline="-25000" dirty="0">
              <a:cs typeface="Kalimati" panose="00000400000000000000" pitchFamily="2"/>
            </a:endParaRPr>
          </a:p>
          <a:p>
            <a:pPr marL="461963" indent="-461963">
              <a:lnSpc>
                <a:spcPct val="100000"/>
              </a:lnSpc>
            </a:pPr>
            <a:r>
              <a:rPr lang="ne-NP" sz="3200" baseline="-25000" dirty="0">
                <a:cs typeface="Kalimati" panose="00000400000000000000" pitchFamily="2"/>
              </a:rPr>
              <a:t>मधेश प्रदेश बाढी, डुबान, कटान र पटान जस्ता प्रकोपहरूबाट वर्षेनी अत्यधिक मात्रामा प्रभावित हुने प्रदेशमध्ये पर्दछ । हरेक वर्ष बाढी, डुबान, कटान तथा पटानले हजारौं हेक्टर जमिन बगरमा परिणत हुँदै आएको छ भने हजारौं बिघा जमिन कटान हुने गरेको छ । त्यसैगरी हरेक वर्ष चुरे क्षेत्रबाट बग्ने माटो, </a:t>
            </a:r>
            <a:r>
              <a:rPr lang="ne-NP" sz="3200" baseline="-25000" dirty="0" smtClean="0">
                <a:cs typeface="Kalimati" panose="00000400000000000000" pitchFamily="2"/>
              </a:rPr>
              <a:t>ग्राभेलले </a:t>
            </a:r>
            <a:r>
              <a:rPr lang="ne-NP" sz="3200" baseline="-25000" dirty="0">
                <a:cs typeface="Kalimati" panose="00000400000000000000" pitchFamily="2"/>
              </a:rPr>
              <a:t>नदी तथा खोलाको पिंध माथि उकास हुँदै आएको छ । परिणामस्वरूप नदीको सतह बढन गई वर्षाको समयमा खोला तथा नदीको पानी बस्तीभित्र पसेर डुबान हुने गरेको छ । </a:t>
            </a:r>
            <a:endParaRPr lang="en-US" sz="3200" baseline="-25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0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baseline="-25000" dirty="0" err="1">
                <a:cs typeface="Kalimati" panose="00000400000000000000" pitchFamily="2"/>
              </a:rPr>
              <a:t>वर्षातको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समयमा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अत्यधिक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धनजनको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क्षति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गर्ने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मधेश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प्रदेश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अन्तर्गत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बग्ने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नदी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तथा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खोलाहरू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देहाय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बमोजिम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en-US" sz="3200" b="1" baseline="-25000" dirty="0" err="1">
                <a:cs typeface="Kalimati" panose="00000400000000000000" pitchFamily="2"/>
              </a:rPr>
              <a:t>छन्ः</a:t>
            </a:r>
            <a:endParaRPr lang="ne-NP" sz="3200" b="1" baseline="-25000" dirty="0"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सप्तरी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कोशी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खाँडो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बलान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महुली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त्रियुगा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सुन्दरी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खडग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घोरदह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जीता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सिराहा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कमला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गागन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बलान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खुट्टी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सर्रे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बताहा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घुर्मी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जीवा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मैनावती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धनुषा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कमला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चारनाथ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जमुनी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जलाद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औरही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विघी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दूधमती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महोत्तरी</a:t>
            </a:r>
            <a:r>
              <a:rPr lang="en-US" sz="3200" b="1" baseline="-25000" dirty="0">
                <a:cs typeface="Kalimati" panose="00000400000000000000" pitchFamily="2"/>
              </a:rPr>
              <a:t>:  </a:t>
            </a:r>
            <a:r>
              <a:rPr lang="en-US" sz="3200" baseline="-25000" dirty="0" err="1">
                <a:cs typeface="Kalimati" panose="00000400000000000000" pitchFamily="2"/>
              </a:rPr>
              <a:t>रातो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भप्सी</a:t>
            </a:r>
            <a:r>
              <a:rPr lang="en-US" sz="3200" baseline="-25000" dirty="0">
                <a:cs typeface="Kalimati" panose="00000400000000000000" pitchFamily="2"/>
              </a:rPr>
              <a:t> (</a:t>
            </a:r>
            <a:r>
              <a:rPr lang="en-US" sz="3200" baseline="-25000" dirty="0" err="1">
                <a:cs typeface="Kalimati" panose="00000400000000000000" pitchFamily="2"/>
              </a:rPr>
              <a:t>अंकुशी</a:t>
            </a:r>
            <a:r>
              <a:rPr lang="en-US" sz="3200" baseline="-25000" dirty="0">
                <a:cs typeface="Kalimati" panose="00000400000000000000" pitchFamily="2"/>
              </a:rPr>
              <a:t>), </a:t>
            </a:r>
            <a:r>
              <a:rPr lang="en-US" sz="3200" baseline="-25000" dirty="0" err="1">
                <a:cs typeface="Kalimati" panose="00000400000000000000" pitchFamily="2"/>
              </a:rPr>
              <a:t>जंघाहा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बिग्ही</a:t>
            </a:r>
            <a:r>
              <a:rPr lang="en-US" sz="3200" baseline="-25000" dirty="0">
                <a:cs typeface="Kalimati" panose="00000400000000000000" pitchFamily="2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सर्लाही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लखनदेही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मनुस्मारा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सीम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बागमती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रौतहट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बागमती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लालबकैया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चाँदी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झाँझ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3200" b="1" baseline="-25000" dirty="0" err="1">
                <a:cs typeface="Kalimati" panose="00000400000000000000" pitchFamily="2"/>
              </a:rPr>
              <a:t>बारा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लाल</a:t>
            </a:r>
            <a:r>
              <a:rPr lang="en-US" sz="3200" baseline="-25000" dirty="0">
                <a:cs typeface="Kalimati" panose="00000400000000000000" pitchFamily="2"/>
              </a:rPr>
              <a:t> </a:t>
            </a:r>
            <a:r>
              <a:rPr lang="en-US" sz="3200" baseline="-25000" dirty="0" err="1">
                <a:cs typeface="Kalimati" panose="00000400000000000000" pitchFamily="2"/>
              </a:rPr>
              <a:t>बकैया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घनसर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बगर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भमरा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लालखोला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पसाह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बंगरी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दूधौरी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काट</a:t>
            </a:r>
            <a:r>
              <a:rPr lang="en-US" sz="3200" baseline="-25000" dirty="0">
                <a:cs typeface="Kalimati" panose="00000400000000000000" pitchFamily="2"/>
              </a:rPr>
              <a:t> </a:t>
            </a:r>
            <a:r>
              <a:rPr lang="en-US" sz="3200" baseline="-25000" dirty="0" err="1">
                <a:cs typeface="Kalimati" panose="00000400000000000000" pitchFamily="2"/>
              </a:rPr>
              <a:t>नदी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बालगंगा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जमुनीर</a:t>
            </a:r>
            <a:r>
              <a:rPr lang="en-US" sz="3200" baseline="-25000" dirty="0">
                <a:cs typeface="Kalimati" panose="00000400000000000000" pitchFamily="2"/>
              </a:rPr>
              <a:t> </a:t>
            </a:r>
            <a:r>
              <a:rPr lang="en-US" sz="3200" baseline="-25000" dirty="0" err="1">
                <a:cs typeface="Kalimati" panose="00000400000000000000" pitchFamily="2"/>
              </a:rPr>
              <a:t>अरुवा</a:t>
            </a:r>
            <a:endParaRPr lang="en-US" sz="3200" baseline="-25000" dirty="0">
              <a:cs typeface="Kalimati" panose="00000400000000000000" pitchFamily="2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libri" panose="020F0502020204030204" pitchFamily="34" charset="0"/>
              <a:buChar char="•"/>
            </a:pPr>
            <a:r>
              <a:rPr lang="en-US" sz="3200" b="1" baseline="-25000" dirty="0" err="1">
                <a:cs typeface="Kalimati" panose="00000400000000000000" pitchFamily="2"/>
              </a:rPr>
              <a:t>पर्सा</a:t>
            </a:r>
            <a:r>
              <a:rPr lang="en-US" sz="3200" b="1" baseline="-25000" dirty="0">
                <a:cs typeface="Kalimati" panose="00000400000000000000" pitchFamily="2"/>
              </a:rPr>
              <a:t>: </a:t>
            </a:r>
            <a:r>
              <a:rPr lang="en-US" sz="3200" baseline="-25000" dirty="0" err="1">
                <a:cs typeface="Kalimati" panose="00000400000000000000" pitchFamily="2"/>
              </a:rPr>
              <a:t>तिलावे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जमुनिया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भेडाहा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सिर्सिया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सरस्वता</a:t>
            </a:r>
            <a:r>
              <a:rPr lang="en-US" sz="3200" baseline="-25000" dirty="0">
                <a:cs typeface="Kalimati" panose="00000400000000000000" pitchFamily="2"/>
              </a:rPr>
              <a:t>, </a:t>
            </a:r>
            <a:r>
              <a:rPr lang="en-US" sz="3200" baseline="-25000" dirty="0" err="1">
                <a:cs typeface="Kalimati" panose="00000400000000000000" pitchFamily="2"/>
              </a:rPr>
              <a:t>ओरिया</a:t>
            </a:r>
            <a:endParaRPr lang="en-US" sz="3200" baseline="-25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285750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ne-NP" sz="3600" dirty="0">
                <a:solidFill>
                  <a:srgbClr val="2C6220"/>
                </a:solidFill>
                <a:cs typeface="Kalimati" panose="00000400000000000000" pitchFamily="2"/>
              </a:rPr>
              <a:t>मनसुन पूर्वतयारी तथा प्रतिकार्य योजनाको</a:t>
            </a:r>
            <a:r>
              <a:rPr lang="ne-NP" sz="3600" b="1" dirty="0">
                <a:solidFill>
                  <a:srgbClr val="2C6220"/>
                </a:solidFill>
                <a:cs typeface="Kalimati" panose="00000400000000000000" pitchFamily="2"/>
              </a:rPr>
              <a:t> उद्देश्य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यस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कार्ययोजनाका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मुख्य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मुख्य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ne-NP" sz="1800" dirty="0">
                <a:latin typeface="Mangal" panose="02040503050203030202" pitchFamily="18" charset="0"/>
                <a:cs typeface="Kalimati" panose="00000400000000000000" pitchFamily="2"/>
              </a:rPr>
              <a:t>उदेश्यहरु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निम्नानुसार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रहेका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छन्ः</a:t>
            </a:r>
            <a:endParaRPr lang="en-US" sz="1800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विपद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जोखिमको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तथ्यांकका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आधारमा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यस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वर्षको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सम्भावित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जोखिम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आँकलन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विपद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जोखिम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आँकलनको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आधारमा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विपदबाट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प्रभावित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हुनसक्ने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जनसंख्याको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पूर्वानुमान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विपद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व्यवस्थापनसँग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सम्बन्धित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विषयगत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क्षेत्र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तथा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सरोकारवाला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निकायहरुको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मनसुन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पूर्वतयारी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प्रतिकार्य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कार्ययोजना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एकीकृत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मनसुन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पूर्वतयारी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प्रतिकार्यमा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समन्वयात्मक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एकीकृत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कृयाकलापहरु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तय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सोहि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अनुरुप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कार्यान्वयन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विपद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जोखिम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न्यूनीकरण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प्रतिकार्यका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सम्पूर्ण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कृयाकलापहरुमा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थप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प्रभावकारिता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ल्याई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मानवीय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भौतिक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/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आर्थिक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क्षति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न्यूनीकरण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संभावित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भविष्यमा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हुन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सक्ने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डुबान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कटान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पटान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लाई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ध्यानमा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राखी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मानव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तथा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धनजनको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क्षति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कम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प्रदेशले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प्रभावकारी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पूर्वतयारी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 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डुबान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कटान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पटानमा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परेका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व्यक्ति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परिवार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समुदायलाई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तत्काल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खोज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तथा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उद्धार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गरी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धनको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रक्षा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गर्ने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डुबान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कटान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पटान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बाट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प्रभावित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समुदायलाई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सुरक्षित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स्थानमा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सम्मानजनक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जीवनयापनका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लागि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आधारभूत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सहयोग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जस्तै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गांस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बाँस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कपास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शिक्षा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स्वास्थ्य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सेवा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आवश्यकता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अनुसार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नगद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उपलब्ध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गराउनु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 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संकटासन्न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समुह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महिला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बालबालिका</a:t>
            </a:r>
            <a:r>
              <a:rPr lang="en-US" sz="1800" u="none" strike="noStrike" dirty="0">
                <a:effectLst/>
                <a:latin typeface="Kalimati" panose="00000400000000000000" pitchFamily="2"/>
                <a:ea typeface="Kalimati" panose="00000400000000000000" pitchFamily="2"/>
              </a:rPr>
              <a:t>,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अपांग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जेष्ठ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नागरिकलाई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विशेष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प्राथमिकता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दिएर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सहयोगका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कार्यहरु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गर्नु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र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उनीहरुको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संरक्षण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</a:t>
            </a:r>
            <a:r>
              <a:rPr lang="en-US" sz="1800" u="none" strike="noStrike" dirty="0" err="1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गर्नु</a:t>
            </a:r>
            <a:r>
              <a:rPr lang="en-US" sz="1800" u="none" strike="noStrike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।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1298902"/>
          </a:xfrm>
        </p:spPr>
        <p:txBody>
          <a:bodyPr>
            <a:noAutofit/>
          </a:bodyPr>
          <a:lstStyle/>
          <a:p>
            <a:pPr algn="ctr"/>
            <a:r>
              <a:rPr lang="ne-NP" sz="3600" dirty="0">
                <a:solidFill>
                  <a:srgbClr val="2C6220"/>
                </a:solidFill>
                <a:cs typeface="Kalimati" panose="00000400000000000000" pitchFamily="2"/>
              </a:rPr>
              <a:t>मनसुन पूर्वतयारी तथा प्रतिकार्य योजना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निर्माण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प्रक्रिया</a:t>
            </a:r>
            <a: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en-US" sz="3600" b="1" kern="0" dirty="0">
                <a:solidFill>
                  <a:srgbClr val="366091"/>
                </a:solidFill>
                <a:effectLst/>
                <a:latin typeface="Kalimati" panose="00000400000000000000" pitchFamily="2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यस कार्ययोजना तयार गर्दा अपनाइएका प्रकृयाहरुमध्ये मुख्य मुख्य प्रकृयाहरु देहाय बमोजिम रहेका छनः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e-NP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.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</a:t>
            </a:r>
            <a:r>
              <a:rPr lang="en-US" sz="1800" dirty="0"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.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०७९।८० मा सम्पादन गरिएको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 स्तरिय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मनसुन पूर्वतयारी र प्रतिकार्यसँग सम्बन्धित कार्यहरुको समीक्षा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आ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.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.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०७९।८० मा कार्य सम्पादन गर्दा देखिएका कमी कमजोरी र सुधार गर्नुपर्ने विषयहरुको पहिचान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संविधान, विपद जोखिम न्यूनीकरण तथा व्यवस्थापन ऐन २०७४, विपद जोखिम न्यूनीकरण राष्ट्रिय रणनीतिक कार्ययोजना २०१८–२०३०, राष्ट्रिय विपद प्रतिकार्य कार्यढाँचा २०७५, प्रदेश विपद जोखिम न्यूनीकरण तथा व्यवस्थापन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ऐन, २०७५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लगायतका विपद जोखिम न्यूनीकरण र व्यवस्थापनसँग सम्बन्धित कानुनी र नीतिगत प्रावधानहरूको अध्ययन विश्लेषण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गृह, संचार तथा कानुन मन्त्रालय, मधेश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प्रदेशमा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गरिएको आन्तरिक छलफल र अन्तरक्रिया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 सरकारका सम्वद्ध विषयगत मन्त्रालयहरु, तोकिएका विषयगत क्षेत्र 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(cluster mechanism)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का नेतृत्वदायी सरकारी निकायहरु 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(LEADS)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, सहयोगी विकास साझेदार निकायहरु </a:t>
            </a:r>
            <a:r>
              <a:rPr lang="en-US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(Co-LEADS),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 सुरक्षा निकायहरु र मानवीय सहायताका क्षेत्रमा कार्यरत </a:t>
            </a:r>
            <a:r>
              <a:rPr lang="ne-NP" sz="1800" dirty="0" smtClean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संस्थाहरुसँग </a:t>
            </a: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छलफल र अन्तर्किया गरी प्राप्त लिखित कार्ययोजना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प्रदेश सरकारका सम्बद्ध अधिकारी र निकायहरुसँग छलफल, अन्तरक्रिया, आदि ।</a:t>
            </a: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098" y="405781"/>
            <a:ext cx="7197804" cy="60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 dirty="0">
                <a:ln>
                  <a:noFill/>
                </a:ln>
                <a:solidFill>
                  <a:srgbClr val="2C6220"/>
                </a:solidFill>
                <a:effectLst/>
                <a:uLnTx/>
                <a:uFillTx/>
                <a:latin typeface="Calibri Light" panose="020F0302020204030204"/>
                <a:ea typeface="+mn-ea"/>
                <a:cs typeface="Kalimati" panose="00000400000000000000" pitchFamily="2"/>
              </a:rPr>
              <a:t>२०८१ मा हुन सक्ने मनसुनको अवस्था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6220"/>
              </a:solidFill>
              <a:effectLst/>
              <a:uLnTx/>
              <a:uFillTx/>
              <a:latin typeface="Calibri Light" panose="020F0302020204030204"/>
              <a:ea typeface="+mn-ea"/>
              <a:cs typeface="Kalimati" panose="00000400000000000000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C28135-DF15-8611-E683-315E606D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9" y="2191710"/>
            <a:ext cx="7900295" cy="4381456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="" xmlns:a16="http://schemas.microsoft.com/office/drawing/2014/main" id="{3705B234-9157-01BF-E965-961247DC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7755"/>
          <a:stretch/>
        </p:blipFill>
        <p:spPr>
          <a:xfrm>
            <a:off x="619834" y="1010562"/>
            <a:ext cx="7073261" cy="112034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8D3D6D2-1A79-38EE-FD84-09306B14C2E0}"/>
              </a:ext>
            </a:extLst>
          </p:cNvPr>
          <p:cNvSpPr txBox="1">
            <a:spLocks/>
          </p:cNvSpPr>
          <p:nvPr/>
        </p:nvSpPr>
        <p:spPr>
          <a:xfrm>
            <a:off x="8346989" y="1112108"/>
            <a:ext cx="3408236" cy="546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2600" b="1" baseline="-25000" dirty="0">
                <a:solidFill>
                  <a:srgbClr val="C00000"/>
                </a:solidFill>
                <a:cs typeface="Kalimati" panose="00000400000000000000" pitchFamily="2"/>
              </a:rPr>
              <a:t>सरदर भन्दा बढी वर्षा </a:t>
            </a:r>
            <a:r>
              <a:rPr lang="ne-NP" sz="2600" b="1" baseline="-25000" dirty="0">
                <a:cs typeface="Kalimati" panose="00000400000000000000" pitchFamily="2"/>
              </a:rPr>
              <a:t>हुने सम्भावना </a:t>
            </a:r>
            <a:r>
              <a:rPr lang="ne-NP" sz="2600" b="1" baseline="-25000" dirty="0">
                <a:solidFill>
                  <a:schemeClr val="accent2">
                    <a:lumMod val="75000"/>
                  </a:schemeClr>
                </a:solidFill>
                <a:cs typeface="Kalimati" panose="00000400000000000000" pitchFamily="2"/>
              </a:rPr>
              <a:t>३५% देखि ५५%</a:t>
            </a:r>
          </a:p>
          <a:p>
            <a:pPr>
              <a:lnSpc>
                <a:spcPct val="150000"/>
              </a:lnSpc>
            </a:pPr>
            <a:r>
              <a:rPr lang="ne-NP" sz="2600" b="1" baseline="-25000" dirty="0">
                <a:cs typeface="Kalimati" panose="00000400000000000000" pitchFamily="2"/>
              </a:rPr>
              <a:t>मधेश प्रदेशको मध्य भू-भागमा </a:t>
            </a:r>
            <a:r>
              <a:rPr lang="ne-NP" sz="2600" b="1" baseline="-25000" dirty="0">
                <a:solidFill>
                  <a:srgbClr val="C00000"/>
                </a:solidFill>
                <a:cs typeface="Kalimati" panose="00000400000000000000" pitchFamily="2"/>
              </a:rPr>
              <a:t>सरदर वर्षा हुने</a:t>
            </a:r>
            <a:r>
              <a:rPr lang="ne-NP" sz="2600" b="1" baseline="-25000" dirty="0">
                <a:cs typeface="Kalimati" panose="00000400000000000000" pitchFamily="2"/>
              </a:rPr>
              <a:t> (</a:t>
            </a:r>
            <a:r>
              <a:rPr lang="ne-NP" sz="2600" b="1" baseline="-25000" dirty="0">
                <a:solidFill>
                  <a:schemeClr val="accent2">
                    <a:lumMod val="75000"/>
                  </a:schemeClr>
                </a:solidFill>
                <a:cs typeface="Kalimati" panose="00000400000000000000" pitchFamily="2"/>
              </a:rPr>
              <a:t>३५% देखि ४५%</a:t>
            </a:r>
            <a:r>
              <a:rPr lang="ne-NP" sz="2600" b="1" baseline="-25000" dirty="0">
                <a:cs typeface="Kalimati" panose="00000400000000000000" pitchFamily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e-NP" sz="2600" b="1" baseline="-25000" dirty="0">
                <a:cs typeface="Kalimati" panose="00000400000000000000" pitchFamily="2"/>
              </a:rPr>
              <a:t>अधिकतम तापक्रम (३५% देखि ६५</a:t>
            </a:r>
            <a:r>
              <a:rPr lang="ne-NP" sz="2600" b="1" baseline="-25000" dirty="0" smtClean="0">
                <a:cs typeface="Kalimati" panose="00000400000000000000" pitchFamily="2"/>
              </a:rPr>
              <a:t>%</a:t>
            </a:r>
            <a:endParaRPr lang="ne-NP" sz="2600" b="1" baseline="-25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17CF35-9336-4063-B118-4A9076C8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3" y="1490710"/>
            <a:ext cx="5778797" cy="4951187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6204D0E3-C3B3-4588-A6D7-11BBF17662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57784" y="1304819"/>
          <a:ext cx="4964213" cy="367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68C925-ACB4-4FBD-93FD-CDD89A28E322}"/>
              </a:ext>
            </a:extLst>
          </p:cNvPr>
          <p:cNvSpPr txBox="1"/>
          <p:nvPr/>
        </p:nvSpPr>
        <p:spPr>
          <a:xfrm>
            <a:off x="654937" y="535378"/>
            <a:ext cx="610284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/>
              <a:t>Madesh Caseload 2024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8DBA8D-171F-4955-8536-5372E3A492F1}"/>
              </a:ext>
            </a:extLst>
          </p:cNvPr>
          <p:cNvSpPr txBox="1"/>
          <p:nvPr/>
        </p:nvSpPr>
        <p:spPr>
          <a:xfrm>
            <a:off x="6945331" y="681036"/>
            <a:ext cx="4294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0.4 </a:t>
            </a:r>
            <a:r>
              <a:rPr lang="en-US" sz="2400" b="0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Million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     98,262 </a:t>
            </a:r>
            <a:r>
              <a:rPr lang="en-US" sz="2400" b="0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Household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A82C716-E27B-4B3A-948D-0601716E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2" y="5291192"/>
            <a:ext cx="5385442" cy="13767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2800" b="1" baseline="-25000">
                <a:cs typeface="Kalimati" panose="00000400000000000000" pitchFamily="2"/>
              </a:rPr>
              <a:t/>
            </a:r>
            <a:br>
              <a:rPr lang="ne-NP" sz="2800" b="1" baseline="-25000">
                <a:cs typeface="Kalimati" panose="00000400000000000000" pitchFamily="2"/>
              </a:rPr>
            </a:br>
            <a:r>
              <a:rPr lang="ne-NP" sz="2800" b="1" baseline="-25000">
                <a:cs typeface="Kalimati" panose="00000400000000000000" pitchFamily="2"/>
              </a:rPr>
              <a:t>प्रत्यक्ष प्रभावित हुन सक्नेः २० हजार घर परिवार</a:t>
            </a:r>
            <a:br>
              <a:rPr lang="ne-NP" sz="2800" b="1" baseline="-25000">
                <a:cs typeface="Kalimati" panose="00000400000000000000" pitchFamily="2"/>
              </a:rPr>
            </a:br>
            <a:r>
              <a:rPr lang="ne-NP" sz="2800" b="1" baseline="-25000">
                <a:cs typeface="Kalimati" panose="00000400000000000000" pitchFamily="2"/>
              </a:rPr>
              <a:t> उद्धार तथा राहत दिनु पर्नेः ४ हजार घर परिवार</a:t>
            </a:r>
            <a:r>
              <a:rPr lang="ne-NP" sz="4000" b="1" baseline="-25000">
                <a:cs typeface="Kalimati" panose="00000400000000000000" pitchFamily="2"/>
              </a:rPr>
              <a:t/>
            </a:r>
            <a:br>
              <a:rPr lang="ne-NP" sz="4000" b="1" baseline="-25000">
                <a:cs typeface="Kalimati" panose="00000400000000000000" pitchFamily="2"/>
              </a:rPr>
            </a:br>
            <a:endParaRPr lang="en-US" sz="4000"/>
          </a:p>
        </p:txBody>
      </p:sp>
    </p:spTree>
    <p:extLst>
      <p:ext uri="{BB962C8B-B14F-4D97-AF65-F5344CB8AC3E}">
        <p14:creationId xmlns="" xmlns:p14="http://schemas.microsoft.com/office/powerpoint/2010/main" val="2008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579274"/>
            <a:ext cx="10966580" cy="77244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मनसुनजन्य</a:t>
            </a:r>
            <a:r>
              <a:rPr lang="en-US" sz="3600" dirty="0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en-US" sz="3600" dirty="0" err="1">
                <a:solidFill>
                  <a:srgbClr val="2C6220"/>
                </a:solidFill>
                <a:cs typeface="Kalimati" panose="00000400000000000000" pitchFamily="2"/>
              </a:rPr>
              <a:t>प्रकोपहरु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42" y="1228725"/>
            <a:ext cx="11322115" cy="5343525"/>
          </a:xfrm>
        </p:spPr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बाढी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effectLst/>
                <a:latin typeface="Mangal" panose="02040503050203030202" pitchFamily="18" charset="0"/>
                <a:ea typeface="Mangal" panose="02040503050203030202" pitchFamily="18" charset="0"/>
                <a:cs typeface="Kalimati" panose="00000400000000000000" pitchFamily="2"/>
              </a:rPr>
              <a:t>विगत २०७१ देखि २०८०को तथ्यांक अनुसार २२५ वटा बाढीका घटनाहरूमा परि ११३ जना मानिसको मृत्यु, ९ जना घाइते र १९ जना वेपत्ता भएका थिए । (स्रोतः विपद पोर्टल)</a:t>
            </a:r>
            <a:endParaRPr lang="en-US" sz="1800" dirty="0">
              <a:effectLst/>
              <a:latin typeface="Mangal" panose="02040503050203030202" pitchFamily="18" charset="0"/>
              <a:ea typeface="Mangal" panose="02040503050203030202" pitchFamily="18" charset="0"/>
              <a:cs typeface="Kalimati" panose="00000400000000000000" pitchFamily="2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Kalimati" panose="00000400000000000000" pitchFamily="2"/>
              <a:ea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77A36A-FBBB-4BFB-A159-4B7DA09DFB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1" y="2226034"/>
            <a:ext cx="11322115" cy="4161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4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 EC Meeting 15 April 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4875</Words>
  <Application>Microsoft Office PowerPoint</Application>
  <PresentationFormat>Custom</PresentationFormat>
  <Paragraphs>2746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21 EC Meeting 15 April 2024</vt:lpstr>
      <vt:lpstr>मनसुन पूर्वतयारी तथा प्रतिकार्य  योजना २०८१ प्रस्तुतकर्ता संदिप कुमार सिंह कानुन अधिकृत         ०४ असार २०८१</vt:lpstr>
      <vt:lpstr>प्रस्तुतीका मुख्य विषयहरु</vt:lpstr>
      <vt:lpstr>मनसुन पूर्वतयारी तथा प्रतिकार्य योजनाको पृष्ठभूमि </vt:lpstr>
      <vt:lpstr>Slide 4</vt:lpstr>
      <vt:lpstr>मनसुन पूर्वतयारी तथा प्रतिकार्य योजनाको उद्देश्य</vt:lpstr>
      <vt:lpstr>मनसुन पूर्वतयारी तथा प्रतिकार्य योजना निर्माण प्रक्रिया </vt:lpstr>
      <vt:lpstr>Slide 7</vt:lpstr>
      <vt:lpstr> प्रत्यक्ष प्रभावित हुन सक्नेः २० हजार घर परिवार  उद्धार तथा राहत दिनु पर्नेः ४ हजार घर परिवार </vt:lpstr>
      <vt:lpstr>मनसुनजन्य प्रकोपहरु</vt:lpstr>
      <vt:lpstr>मनसुनजन्य प्रकोपहरु</vt:lpstr>
      <vt:lpstr>मनसुनजन्य प्रकोपहरु</vt:lpstr>
      <vt:lpstr>मनसुनजन्य प्रकोपहरु</vt:lpstr>
      <vt:lpstr>ट्रिगर संयन्त्र </vt:lpstr>
      <vt:lpstr>विषयगत क्षेत्रको नेतृत्वदायी निकायहरु र सह नेतृत्वदायी निकायहरु </vt:lpstr>
      <vt:lpstr>Slide 15</vt:lpstr>
      <vt:lpstr>गृह, संचार तथा कानुन मन्त्रालय </vt:lpstr>
      <vt:lpstr>गृह, संचार तथा कानुन मन्त्रालय </vt:lpstr>
      <vt:lpstr>मधेश प्रदेशमा रहेका  PEOC &amp; DEOC  हरुमा कार्यरत संचार अप्रेटरहरुको सम्पर्क नं.</vt:lpstr>
      <vt:lpstr>श्री मध्य पूर्वी पृतना हे.क्वा. अन्तरगत युनिटहरुको फोकल पर्सनहरुको विवरण </vt:lpstr>
      <vt:lpstr>श्री मध्य पूर्वी पृतना हे.क्वा. तथा अन्तरयत युनिटहरुमा भएको विपद व्यवस्थापन कार्य गर्नको लागि उपलब्ध सामानहरुको संख्यात्मक विवरण </vt:lpstr>
      <vt:lpstr>श्री मध्य पूर्वी पृतना हे.क्वा. तथा अन्तरगत युनिटहरुमा विपद् व्यवस्थापन सम्बन्धी तालिम प्राप्त जनशक्तिहरुको संख्यात्मक विवरण </vt:lpstr>
      <vt:lpstr>मधेश प्रदेश अन्तर्गत प्रहरी कार्यालयमा भएका बिपद उद्धार सामाग्रीको विवरण </vt:lpstr>
      <vt:lpstr>मधेश प्रदेश अन्तर्गत प्रहरी कार्यालयमा भएका बिपद उद्धार सामाग्रीको विवरण </vt:lpstr>
      <vt:lpstr>Slide 24</vt:lpstr>
      <vt:lpstr>विपद् सम्पर्क व्यक्ति (Focal person ) को सम्पर्क  बिवरण </vt:lpstr>
      <vt:lpstr>मधेश प्रदेश प्रहरी कार्यालय जनकपुर अन्तर्गत विपद् तालिम प्राप्त दक्ष जनशक्तिको विवरण </vt:lpstr>
      <vt:lpstr>Slide 27</vt:lpstr>
      <vt:lpstr>Slide 28</vt:lpstr>
      <vt:lpstr>धन्यवाद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Malego, Sachin</dc:creator>
  <cp:lastModifiedBy>sks</cp:lastModifiedBy>
  <cp:revision>250</cp:revision>
  <cp:lastPrinted>2024-06-03T04:04:21Z</cp:lastPrinted>
  <dcterms:created xsi:type="dcterms:W3CDTF">2022-12-06T06:47:28Z</dcterms:created>
  <dcterms:modified xsi:type="dcterms:W3CDTF">2024-06-17T12:08:00Z</dcterms:modified>
</cp:coreProperties>
</file>